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157.xml" ContentType="application/vnd.openxmlformats-officedocument.presentationml.slideLayout+xml"/>
  <Override PartName="/ppt/slides/slide36.xml" ContentType="application/vnd.openxmlformats-officedocument.presentationml.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charts/chart13.xml" ContentType="application/vnd.openxmlformats-officedocument.drawingml.char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Default Extension="xlsx" ContentType="application/vnd.openxmlformats-officedocument.spreadsheetml.sheet"/>
  <Override PartName="/ppt/charts/chart3.xml" ContentType="application/vnd.openxmlformats-officedocument.drawingml.char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Default Extension="png" ContentType="image/png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33.xml" ContentType="application/vnd.openxmlformats-officedocument.presentationml.slide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charts/chart8.xml" ContentType="application/vnd.openxmlformats-officedocument.drawingml.char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charts/chart10.xml" ContentType="application/vnd.openxmlformats-officedocument.drawingml.chart+xml"/>
  <Override PartName="/ppt/slideLayouts/slideLayout99.xml" ContentType="application/vnd.openxmlformats-officedocument.presentationml.slideLayout+xml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7.xml" ContentType="application/vnd.openxmlformats-officedocument.theme+xml"/>
  <Override PartName="/ppt/theme/theme11.xml" ContentType="application/vnd.openxmlformats-officedocument.theme+xml"/>
  <Override PartName="/ppt/slideLayouts/slideLayout1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charts/chart12.xml" ContentType="application/vnd.openxmlformats-officedocument.drawingml.chart+xml"/>
  <Override PartName="/ppt/charts/chart6.xml" ContentType="application/vnd.openxmlformats-officedocument.drawingml.char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charts/chart2.xml" ContentType="application/vnd.openxmlformats-officedocument.drawingml.chart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docProps/custom.xml" ContentType="application/vnd.openxmlformats-officedocument.custom-properties+xml"/>
  <Override PartName="/ppt/theme/theme14.xml" ContentType="application/vnd.openxmlformats-officedocument.theme+xml"/>
  <Override PartName="/ppt/charts/chart7.xml" ContentType="application/vnd.openxmlformats-officedocument.drawingml.char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charts/chart14.xml" ContentType="application/vnd.openxmlformats-officedocument.drawingml.chart+xml"/>
  <Override PartName="/ppt/slides/slide40.xml" ContentType="application/vnd.openxmlformats-officedocument.presentationml.slide+xml"/>
  <Override PartName="/ppt/slideLayouts/slideLayout5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  <p:sldMasterId id="2147484187" r:id="rId2"/>
    <p:sldMasterId id="2147484201" r:id="rId3"/>
    <p:sldMasterId id="2147484215" r:id="rId4"/>
    <p:sldMasterId id="2147484229" r:id="rId5"/>
    <p:sldMasterId id="2147484243" r:id="rId6"/>
    <p:sldMasterId id="2147484257" r:id="rId7"/>
    <p:sldMasterId id="2147484271" r:id="rId8"/>
    <p:sldMasterId id="2147484285" r:id="rId9"/>
    <p:sldMasterId id="2147484299" r:id="rId10"/>
    <p:sldMasterId id="2147484313" r:id="rId11"/>
    <p:sldMasterId id="2147484327" r:id="rId12"/>
    <p:sldMasterId id="2147484341" r:id="rId13"/>
  </p:sldMasterIdLst>
  <p:notesMasterIdLst>
    <p:notesMasterId r:id="rId55"/>
  </p:notesMasterIdLst>
  <p:sldIdLst>
    <p:sldId id="296" r:id="rId14"/>
    <p:sldId id="297" r:id="rId15"/>
    <p:sldId id="356" r:id="rId16"/>
    <p:sldId id="355" r:id="rId17"/>
    <p:sldId id="357" r:id="rId18"/>
    <p:sldId id="298" r:id="rId19"/>
    <p:sldId id="354" r:id="rId20"/>
    <p:sldId id="360" r:id="rId21"/>
    <p:sldId id="318" r:id="rId22"/>
    <p:sldId id="257" r:id="rId23"/>
    <p:sldId id="261" r:id="rId24"/>
    <p:sldId id="319" r:id="rId25"/>
    <p:sldId id="269" r:id="rId26"/>
    <p:sldId id="274" r:id="rId27"/>
    <p:sldId id="281" r:id="rId28"/>
    <p:sldId id="285" r:id="rId29"/>
    <p:sldId id="290" r:id="rId30"/>
    <p:sldId id="371" r:id="rId31"/>
    <p:sldId id="293" r:id="rId32"/>
    <p:sldId id="361" r:id="rId33"/>
    <p:sldId id="322" r:id="rId34"/>
    <p:sldId id="352" r:id="rId35"/>
    <p:sldId id="348" r:id="rId36"/>
    <p:sldId id="362" r:id="rId37"/>
    <p:sldId id="353" r:id="rId38"/>
    <p:sldId id="300" r:id="rId39"/>
    <p:sldId id="305" r:id="rId40"/>
    <p:sldId id="328" r:id="rId41"/>
    <p:sldId id="333" r:id="rId42"/>
    <p:sldId id="363" r:id="rId43"/>
    <p:sldId id="364" r:id="rId44"/>
    <p:sldId id="365" r:id="rId45"/>
    <p:sldId id="366" r:id="rId46"/>
    <p:sldId id="367" r:id="rId47"/>
    <p:sldId id="368" r:id="rId48"/>
    <p:sldId id="369" r:id="rId49"/>
    <p:sldId id="370" r:id="rId50"/>
    <p:sldId id="372" r:id="rId51"/>
    <p:sldId id="373" r:id="rId52"/>
    <p:sldId id="323" r:id="rId53"/>
    <p:sldId id="324" r:id="rId5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FFCC"/>
    <a:srgbClr val="CCECFF"/>
    <a:srgbClr val="FF0066"/>
    <a:srgbClr val="FF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34" autoAdjust="0"/>
    <p:restoredTop sz="96154" autoAdjust="0"/>
  </p:normalViewPr>
  <p:slideViewPr>
    <p:cSldViewPr>
      <p:cViewPr varScale="1">
        <p:scale>
          <a:sx n="75" d="100"/>
          <a:sy n="75" d="100"/>
        </p:scale>
        <p:origin x="-69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slide" Target="slides/slide26.xml"/><Relationship Id="rId21" Type="http://schemas.openxmlformats.org/officeDocument/2006/relationships/slide" Target="slides/slide8.xml"/><Relationship Id="rId34" Type="http://schemas.openxmlformats.org/officeDocument/2006/relationships/slide" Target="slides/slide21.xml"/><Relationship Id="rId42" Type="http://schemas.openxmlformats.org/officeDocument/2006/relationships/slide" Target="slides/slide29.xml"/><Relationship Id="rId47" Type="http://schemas.openxmlformats.org/officeDocument/2006/relationships/slide" Target="slides/slide34.xml"/><Relationship Id="rId50" Type="http://schemas.openxmlformats.org/officeDocument/2006/relationships/slide" Target="slides/slide37.xml"/><Relationship Id="rId55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slide" Target="slides/slide25.xml"/><Relationship Id="rId46" Type="http://schemas.openxmlformats.org/officeDocument/2006/relationships/slide" Target="slides/slide33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41" Type="http://schemas.openxmlformats.org/officeDocument/2006/relationships/slide" Target="slides/slide28.xml"/><Relationship Id="rId54" Type="http://schemas.openxmlformats.org/officeDocument/2006/relationships/slide" Target="slides/slide4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slide" Target="slides/slide24.xml"/><Relationship Id="rId40" Type="http://schemas.openxmlformats.org/officeDocument/2006/relationships/slide" Target="slides/slide27.xml"/><Relationship Id="rId45" Type="http://schemas.openxmlformats.org/officeDocument/2006/relationships/slide" Target="slides/slide32.xml"/><Relationship Id="rId53" Type="http://schemas.openxmlformats.org/officeDocument/2006/relationships/slide" Target="slides/slide40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slide" Target="slides/slide23.xml"/><Relationship Id="rId49" Type="http://schemas.openxmlformats.org/officeDocument/2006/relationships/slide" Target="slides/slide36.xml"/><Relationship Id="rId57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4" Type="http://schemas.openxmlformats.org/officeDocument/2006/relationships/slide" Target="slides/slide31.xml"/><Relationship Id="rId52" Type="http://schemas.openxmlformats.org/officeDocument/2006/relationships/slide" Target="slides/slide3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slide" Target="slides/slide22.xml"/><Relationship Id="rId43" Type="http://schemas.openxmlformats.org/officeDocument/2006/relationships/slide" Target="slides/slide30.xml"/><Relationship Id="rId48" Type="http://schemas.openxmlformats.org/officeDocument/2006/relationships/slide" Target="slides/slide35.xml"/><Relationship Id="rId56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8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</c:v>
                </c:pt>
              </c:strCache>
            </c:strRef>
          </c:tx>
          <c:spPr>
            <a:solidFill>
              <a:srgbClr val="3366FF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99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 а</c:v>
                </c:pt>
                <c:pt idx="1">
                  <c:v>2 б</c:v>
                </c:pt>
                <c:pt idx="2">
                  <c:v>2 в</c:v>
                </c:pt>
                <c:pt idx="3">
                  <c:v>2 г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31-48C8-B923-A2882F8FFBF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КК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2.359882005899703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799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831-48C8-B923-A2882F8FFBFA}"/>
                </c:ext>
              </c:extLst>
            </c:dLbl>
            <c:dLbl>
              <c:idx val="1"/>
              <c:layout>
                <c:manualLayout>
                  <c:x val="1.0324483775811209E-2"/>
                  <c:y val="-9.5238095238095247E-3"/>
                </c:manualLayout>
              </c:layout>
              <c:spPr/>
              <c:txPr>
                <a:bodyPr/>
                <a:lstStyle/>
                <a:p>
                  <a:pPr>
                    <a:defRPr sz="1799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831-48C8-B923-A2882F8FFBFA}"/>
                </c:ext>
              </c:extLst>
            </c:dLbl>
            <c:dLbl>
              <c:idx val="2"/>
              <c:layout>
                <c:manualLayout>
                  <c:x val="1.4749262536873151E-2"/>
                  <c:y val="-1.1904761904761911E-2"/>
                </c:manualLayout>
              </c:layout>
              <c:spPr/>
              <c:txPr>
                <a:bodyPr/>
                <a:lstStyle/>
                <a:p>
                  <a:pPr>
                    <a:defRPr sz="1799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831-48C8-B923-A2882F8FFBFA}"/>
                </c:ext>
              </c:extLst>
            </c:dLbl>
            <c:dLbl>
              <c:idx val="3"/>
              <c:layout>
                <c:manualLayout>
                  <c:x val="3.687315634218289E-2"/>
                  <c:y val="-1.4285714285714285E-2"/>
                </c:manualLayout>
              </c:layout>
              <c:spPr/>
              <c:txPr>
                <a:bodyPr/>
                <a:lstStyle/>
                <a:p>
                  <a:pPr>
                    <a:defRPr sz="1799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831-48C8-B923-A2882F8FFB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99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 а</c:v>
                </c:pt>
                <c:pt idx="1">
                  <c:v>2 б</c:v>
                </c:pt>
                <c:pt idx="2">
                  <c:v>2 в</c:v>
                </c:pt>
                <c:pt idx="3">
                  <c:v>2 г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0.67000000000000015</c:v>
                </c:pt>
                <c:pt idx="1">
                  <c:v>0.62000000000000011</c:v>
                </c:pt>
                <c:pt idx="2">
                  <c:v>0.60000000000000009</c:v>
                </c:pt>
                <c:pt idx="3">
                  <c:v>0.39000000000000007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831-48C8-B923-A2882F8FFBFA}"/>
            </c:ext>
          </c:extLst>
        </c:ser>
        <c:dLbls/>
        <c:shape val="box"/>
        <c:axId val="104698624"/>
        <c:axId val="104700160"/>
        <c:axId val="0"/>
      </c:bar3DChart>
      <c:catAx>
        <c:axId val="1046986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399" b="1"/>
            </a:pPr>
            <a:endParaRPr lang="ru-RU"/>
          </a:p>
        </c:txPr>
        <c:crossAx val="104700160"/>
        <c:crosses val="autoZero"/>
        <c:auto val="1"/>
        <c:lblAlgn val="ctr"/>
        <c:lblOffset val="100"/>
      </c:catAx>
      <c:valAx>
        <c:axId val="104700160"/>
        <c:scaling>
          <c:orientation val="minMax"/>
        </c:scaling>
        <c:axPos val="l"/>
        <c:majorGridlines/>
        <c:numFmt formatCode="0%" sourceLinked="1"/>
        <c:tickLblPos val="nextTo"/>
        <c:crossAx val="104698624"/>
        <c:crosses val="autoZero"/>
        <c:crossBetween val="between"/>
      </c:valAx>
      <c:spPr>
        <a:noFill/>
        <a:ln w="25389">
          <a:noFill/>
        </a:ln>
      </c:spPr>
    </c:plotArea>
    <c:legend>
      <c:legendPos val="r"/>
      <c:layout>
        <c:manualLayout>
          <c:xMode val="edge"/>
          <c:yMode val="edge"/>
          <c:x val="0.93624161073825518"/>
          <c:y val="0.45880149812734089"/>
          <c:w val="5.3691275167785227E-2"/>
          <c:h val="0.11423220973782772"/>
        </c:manualLayout>
      </c:layout>
      <c:txPr>
        <a:bodyPr/>
        <a:lstStyle/>
        <a:p>
          <a:pPr>
            <a:defRPr sz="1399"/>
          </a:pPr>
          <a:endParaRPr lang="ru-RU"/>
        </a:p>
      </c:txPr>
    </c:legend>
    <c:plotVisOnly val="1"/>
    <c:dispBlanksAs val="gap"/>
  </c:chart>
  <c:spPr>
    <a:solidFill>
      <a:srgbClr val="FFF5CC"/>
    </a:solidFill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0"/>
      <c:hPercent val="85"/>
      <c:depthPercent val="100"/>
      <c:rAngAx val="1"/>
    </c:view3D>
    <c:floor>
      <c:spPr>
        <a:solidFill>
          <a:srgbClr val="FFFF99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99"/>
        </a:solidFill>
        <a:ln w="25400">
          <a:noFill/>
        </a:ln>
      </c:spPr>
    </c:sideWall>
    <c:backWall>
      <c:spPr>
        <a:solidFill>
          <a:srgbClr val="FFFF99"/>
        </a:soli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3089005235602094"/>
          <c:y val="5.4421768707482956E-2"/>
          <c:w val="0.73202056645904345"/>
          <c:h val="0.8118679506277932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ку</c:v>
                </c:pt>
              </c:strCache>
            </c:strRef>
          </c:tx>
          <c:spPr>
            <a:solidFill>
              <a:srgbClr val="FF0000"/>
            </a:solidFill>
            <a:ln w="16964">
              <a:solidFill>
                <a:srgbClr val="000000"/>
              </a:solidFill>
              <a:prstDash val="solid"/>
            </a:ln>
          </c:spPr>
          <c:dLbls>
            <c:numFmt formatCode="0%" sourceLinked="0"/>
            <c:spPr>
              <a:noFill/>
              <a:ln w="33928">
                <a:noFill/>
              </a:ln>
            </c:spPr>
            <c:txPr>
              <a:bodyPr/>
              <a:lstStyle/>
              <a:p>
                <a:pPr>
                  <a:defRPr sz="1204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Sheet1!$B$1:$K$1</c:f>
              <c:numCache>
                <c:formatCode>General</c:formatCode>
                <c:ptCount val="10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0.99</c:v>
                </c:pt>
                <c:pt idx="3">
                  <c:v>0.99</c:v>
                </c:pt>
                <c:pt idx="4">
                  <c:v>0.95000000000000007</c:v>
                </c:pt>
                <c:pt idx="5">
                  <c:v>0.85000000000000009</c:v>
                </c:pt>
                <c:pt idx="6">
                  <c:v>1</c:v>
                </c:pt>
                <c:pt idx="7">
                  <c:v>0.99</c:v>
                </c:pt>
                <c:pt idx="8">
                  <c:v>0.92</c:v>
                </c:pt>
                <c:pt idx="9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0A-4509-9BEB-3BB60755253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кк</c:v>
                </c:pt>
              </c:strCache>
            </c:strRef>
          </c:tx>
          <c:spPr>
            <a:solidFill>
              <a:srgbClr val="3366FF"/>
            </a:solidFill>
            <a:ln w="16964">
              <a:solidFill>
                <a:srgbClr val="000000"/>
              </a:solidFill>
              <a:prstDash val="solid"/>
            </a:ln>
          </c:spPr>
          <c:dLbls>
            <c:numFmt formatCode="0%" sourceLinked="0"/>
            <c:spPr>
              <a:noFill/>
              <a:ln w="33928">
                <a:noFill/>
              </a:ln>
            </c:spPr>
            <c:txPr>
              <a:bodyPr/>
              <a:lstStyle/>
              <a:p>
                <a:pPr>
                  <a:defRPr sz="1204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Sheet1!$B$1:$K$1</c:f>
              <c:numCache>
                <c:formatCode>General</c:formatCode>
                <c:ptCount val="10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0.56999999999999995</c:v>
                </c:pt>
                <c:pt idx="1">
                  <c:v>0.59</c:v>
                </c:pt>
                <c:pt idx="2">
                  <c:v>0.44</c:v>
                </c:pt>
                <c:pt idx="3">
                  <c:v>0.46</c:v>
                </c:pt>
                <c:pt idx="4">
                  <c:v>0.29000000000000004</c:v>
                </c:pt>
                <c:pt idx="5">
                  <c:v>0.18000000000000002</c:v>
                </c:pt>
                <c:pt idx="6">
                  <c:v>0.24000000000000002</c:v>
                </c:pt>
                <c:pt idx="7">
                  <c:v>0.28000000000000008</c:v>
                </c:pt>
                <c:pt idx="8">
                  <c:v>0.31000000000000005</c:v>
                </c:pt>
                <c:pt idx="9">
                  <c:v>0.35000000000000003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70A-4509-9BEB-3BB607552532}"/>
            </c:ext>
          </c:extLst>
        </c:ser>
        <c:dLbls/>
        <c:gapDepth val="0"/>
        <c:shape val="cylinder"/>
        <c:axId val="115543040"/>
        <c:axId val="115557120"/>
        <c:axId val="0"/>
      </c:bar3DChart>
      <c:catAx>
        <c:axId val="115543040"/>
        <c:scaling>
          <c:orientation val="minMax"/>
        </c:scaling>
        <c:axPos val="b"/>
        <c:numFmt formatCode="General" sourceLinked="1"/>
        <c:tickLblPos val="low"/>
        <c:spPr>
          <a:ln w="424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204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5557120"/>
        <c:crosses val="autoZero"/>
        <c:auto val="1"/>
        <c:lblAlgn val="ctr"/>
        <c:lblOffset val="100"/>
        <c:tickLblSkip val="1"/>
        <c:tickMarkSkip val="1"/>
      </c:catAx>
      <c:valAx>
        <c:axId val="115557120"/>
        <c:scaling>
          <c:orientation val="minMax"/>
          <c:max val="1.1000000000000001"/>
          <c:min val="0"/>
        </c:scaling>
        <c:axPos val="l"/>
        <c:majorGridlines>
          <c:spPr>
            <a:ln w="4241">
              <a:solidFill>
                <a:srgbClr val="000000"/>
              </a:solidFill>
              <a:prstDash val="solid"/>
            </a:ln>
          </c:spPr>
        </c:majorGridlines>
        <c:numFmt formatCode="0%" sourceLinked="0"/>
        <c:tickLblPos val="nextTo"/>
        <c:spPr>
          <a:ln w="424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204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5543040"/>
        <c:crosses val="autoZero"/>
        <c:crossBetween val="between"/>
      </c:valAx>
      <c:spPr>
        <a:solidFill>
          <a:srgbClr val="FFFFCC"/>
        </a:solidFill>
        <a:ln w="33928">
          <a:noFill/>
        </a:ln>
      </c:spPr>
    </c:plotArea>
    <c:legend>
      <c:legendPos val="r"/>
      <c:layout>
        <c:manualLayout>
          <c:xMode val="edge"/>
          <c:yMode val="edge"/>
          <c:x val="0.8970331225375352"/>
          <c:y val="0.4285714791553249"/>
          <c:w val="9.5986072210772266E-2"/>
          <c:h val="0.14285721873298721"/>
        </c:manualLayout>
      </c:layout>
      <c:spPr>
        <a:noFill/>
        <a:ln w="4241">
          <a:solidFill>
            <a:srgbClr val="000000"/>
          </a:solidFill>
          <a:prstDash val="solid"/>
        </a:ln>
      </c:spPr>
      <c:txPr>
        <a:bodyPr/>
        <a:lstStyle/>
        <a:p>
          <a:pPr>
            <a:defRPr sz="2024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CC"/>
    </a:solidFill>
    <a:ln>
      <a:noFill/>
    </a:ln>
  </c:spPr>
  <c:txPr>
    <a:bodyPr/>
    <a:lstStyle/>
    <a:p>
      <a:pPr>
        <a:defRPr sz="220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6.0929571303587053E-2"/>
          <c:y val="2.7850810564249082E-2"/>
          <c:w val="0.87439574987337143"/>
          <c:h val="0.8028485577785704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</c:v>
                </c:pt>
              </c:strCache>
            </c:strRef>
          </c:tx>
          <c:spPr>
            <a:solidFill>
              <a:srgbClr val="3366FF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Лист1!$A$2:$A$19</c:f>
              <c:strCache>
                <c:ptCount val="18"/>
                <c:pt idx="0">
                  <c:v>математика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иностр.яз</c:v>
                </c:pt>
                <c:pt idx="4">
                  <c:v>информат.</c:v>
                </c:pt>
                <c:pt idx="5">
                  <c:v>история</c:v>
                </c:pt>
                <c:pt idx="6">
                  <c:v>кубанов.</c:v>
                </c:pt>
                <c:pt idx="7">
                  <c:v>литератур.</c:v>
                </c:pt>
                <c:pt idx="8">
                  <c:v>русский яз.</c:v>
                </c:pt>
                <c:pt idx="9">
                  <c:v>обществоз.</c:v>
                </c:pt>
                <c:pt idx="10">
                  <c:v>физика</c:v>
                </c:pt>
                <c:pt idx="11">
                  <c:v>химия</c:v>
                </c:pt>
                <c:pt idx="12">
                  <c:v>физич.культ.</c:v>
                </c:pt>
                <c:pt idx="13">
                  <c:v>технология</c:v>
                </c:pt>
                <c:pt idx="14">
                  <c:v>окружающий мир</c:v>
                </c:pt>
                <c:pt idx="15">
                  <c:v>астрономия</c:v>
                </c:pt>
                <c:pt idx="16">
                  <c:v>музыка</c:v>
                </c:pt>
                <c:pt idx="17">
                  <c:v>ИЗО</c:v>
                </c:pt>
              </c:strCache>
            </c:strRef>
          </c:cat>
          <c:val>
            <c:numRef>
              <c:f>Лист1!$B$2:$B$19</c:f>
              <c:numCache>
                <c:formatCode>0.0%</c:formatCode>
                <c:ptCount val="18"/>
                <c:pt idx="0">
                  <c:v>0.97000000000000008</c:v>
                </c:pt>
                <c:pt idx="1">
                  <c:v>0.99399999999999999</c:v>
                </c:pt>
                <c:pt idx="2">
                  <c:v>0.996</c:v>
                </c:pt>
                <c:pt idx="3">
                  <c:v>0.999</c:v>
                </c:pt>
                <c:pt idx="4">
                  <c:v>0.99</c:v>
                </c:pt>
                <c:pt idx="5">
                  <c:v>0.996</c:v>
                </c:pt>
                <c:pt idx="6">
                  <c:v>1</c:v>
                </c:pt>
                <c:pt idx="7">
                  <c:v>0.995</c:v>
                </c:pt>
                <c:pt idx="8">
                  <c:v>0.98899999999999999</c:v>
                </c:pt>
                <c:pt idx="9">
                  <c:v>0.995</c:v>
                </c:pt>
                <c:pt idx="10">
                  <c:v>0.97900000000000009</c:v>
                </c:pt>
                <c:pt idx="11">
                  <c:v>0.98</c:v>
                </c:pt>
                <c:pt idx="12">
                  <c:v>1</c:v>
                </c:pt>
                <c:pt idx="13">
                  <c:v>0.998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5D-4B7B-8F9A-AA82EF60B1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КК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13"/>
              <c:layout>
                <c:manualLayout>
                  <c:x val="1.5804597701149427E-2"/>
                  <c:y val="3.378378378378378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3.8523391812865494E-2"/>
                      <c:h val="5.44303797468354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CF9-417E-A0D1-596943BB8913}"/>
                </c:ext>
              </c:extLst>
            </c:dLbl>
            <c:dLbl>
              <c:idx val="16"/>
              <c:layout>
                <c:manualLayout>
                  <c:x val="1.1695906432748432E-2"/>
                  <c:y val="2.531645569620252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CF9-417E-A0D1-596943BB8913}"/>
                </c:ext>
              </c:extLst>
            </c:dLbl>
            <c:dLbl>
              <c:idx val="17"/>
              <c:layout>
                <c:manualLayout>
                  <c:x val="8.7719298245612972E-3"/>
                  <c:y val="2.025316455696203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CF9-417E-A0D1-596943BB89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Лист1!$A$2:$A$19</c:f>
              <c:strCache>
                <c:ptCount val="18"/>
                <c:pt idx="0">
                  <c:v>математика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иностр.яз</c:v>
                </c:pt>
                <c:pt idx="4">
                  <c:v>информат.</c:v>
                </c:pt>
                <c:pt idx="5">
                  <c:v>история</c:v>
                </c:pt>
                <c:pt idx="6">
                  <c:v>кубанов.</c:v>
                </c:pt>
                <c:pt idx="7">
                  <c:v>литератур.</c:v>
                </c:pt>
                <c:pt idx="8">
                  <c:v>русский яз.</c:v>
                </c:pt>
                <c:pt idx="9">
                  <c:v>обществоз.</c:v>
                </c:pt>
                <c:pt idx="10">
                  <c:v>физика</c:v>
                </c:pt>
                <c:pt idx="11">
                  <c:v>химия</c:v>
                </c:pt>
                <c:pt idx="12">
                  <c:v>физич.культ.</c:v>
                </c:pt>
                <c:pt idx="13">
                  <c:v>технология</c:v>
                </c:pt>
                <c:pt idx="14">
                  <c:v>окружающий мир</c:v>
                </c:pt>
                <c:pt idx="15">
                  <c:v>астрономия</c:v>
                </c:pt>
                <c:pt idx="16">
                  <c:v>музыка</c:v>
                </c:pt>
                <c:pt idx="17">
                  <c:v>ИЗО</c:v>
                </c:pt>
              </c:strCache>
            </c:strRef>
          </c:cat>
          <c:val>
            <c:numRef>
              <c:f>Лист1!$C$2:$C$19</c:f>
              <c:numCache>
                <c:formatCode>0.0%</c:formatCode>
                <c:ptCount val="18"/>
                <c:pt idx="0">
                  <c:v>0.4425</c:v>
                </c:pt>
                <c:pt idx="1">
                  <c:v>0.53</c:v>
                </c:pt>
                <c:pt idx="2">
                  <c:v>0.68799999999999994</c:v>
                </c:pt>
                <c:pt idx="3">
                  <c:v>0.69000000000000006</c:v>
                </c:pt>
                <c:pt idx="4">
                  <c:v>0.79300000000000004</c:v>
                </c:pt>
                <c:pt idx="5">
                  <c:v>0.80600000000000005</c:v>
                </c:pt>
                <c:pt idx="6">
                  <c:v>0.77700000000000014</c:v>
                </c:pt>
                <c:pt idx="7">
                  <c:v>0.75000000000000011</c:v>
                </c:pt>
                <c:pt idx="8">
                  <c:v>0.55000000000000004</c:v>
                </c:pt>
                <c:pt idx="9">
                  <c:v>0.79</c:v>
                </c:pt>
                <c:pt idx="10">
                  <c:v>0.49000000000000005</c:v>
                </c:pt>
                <c:pt idx="11">
                  <c:v>0.45700000000000002</c:v>
                </c:pt>
                <c:pt idx="12">
                  <c:v>0.94399999999999995</c:v>
                </c:pt>
                <c:pt idx="13">
                  <c:v>0.995</c:v>
                </c:pt>
                <c:pt idx="14">
                  <c:v>0.8640000000000001</c:v>
                </c:pt>
                <c:pt idx="15">
                  <c:v>0.95700000000000007</c:v>
                </c:pt>
                <c:pt idx="16">
                  <c:v>0.98</c:v>
                </c:pt>
                <c:pt idx="17">
                  <c:v>0.97000000000000008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5D-4B7B-8F9A-AA82EF60B173}"/>
            </c:ext>
          </c:extLst>
        </c:ser>
        <c:dLbls/>
        <c:gapWidth val="186"/>
        <c:shape val="box"/>
        <c:axId val="115648768"/>
        <c:axId val="115658752"/>
        <c:axId val="0"/>
      </c:bar3DChart>
      <c:catAx>
        <c:axId val="1156487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5658752"/>
        <c:crosses val="autoZero"/>
        <c:auto val="1"/>
        <c:lblAlgn val="ctr"/>
        <c:lblOffset val="100"/>
      </c:catAx>
      <c:valAx>
        <c:axId val="115658752"/>
        <c:scaling>
          <c:orientation val="minMax"/>
        </c:scaling>
        <c:axPos val="l"/>
        <c:majorGridlines/>
        <c:numFmt formatCode="0.0%" sourceLinked="1"/>
        <c:tickLblPos val="nextTo"/>
        <c:crossAx val="115648768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txPr>
        <a:bodyPr/>
        <a:lstStyle/>
        <a:p>
          <a:pPr>
            <a:defRPr sz="1599"/>
          </a:pPr>
          <a:endParaRPr lang="ru-RU"/>
        </a:p>
      </c:txPr>
    </c:legend>
    <c:plotVisOnly val="1"/>
    <c:dispBlanksAs val="gap"/>
  </c:chart>
  <c:spPr>
    <a:solidFill>
      <a:schemeClr val="accent1">
        <a:lumMod val="20000"/>
        <a:lumOff val="80000"/>
      </a:schemeClr>
    </a:solidFill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4.4739003529731231E-2"/>
          <c:y val="2.2916666666666672E-2"/>
          <c:w val="0.75719194044709937"/>
          <c:h val="0.7847206364829398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Лист1!$B$3</c:f>
              <c:strCache>
                <c:ptCount val="1"/>
                <c:pt idx="0">
                  <c:v>Средний балл по городу</c:v>
                </c:pt>
              </c:strCache>
            </c:strRef>
          </c:tx>
          <c:spPr>
            <a:solidFill>
              <a:srgbClr val="00B05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Лист1!$A$4:$A$13</c:f>
              <c:strCache>
                <c:ptCount val="10"/>
                <c:pt idx="0">
                  <c:v>Русский язык</c:v>
                </c:pt>
                <c:pt idx="1">
                  <c:v>Математика (проф)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</c:v>
                </c:pt>
                <c:pt idx="9">
                  <c:v>Обществознание</c:v>
                </c:pt>
              </c:strCache>
            </c:strRef>
          </c:cat>
          <c:val>
            <c:numRef>
              <c:f>Лист1!$B$4:$B$13</c:f>
              <c:numCache>
                <c:formatCode>General</c:formatCode>
                <c:ptCount val="10"/>
                <c:pt idx="0">
                  <c:v>72.8</c:v>
                </c:pt>
                <c:pt idx="1">
                  <c:v>55.8</c:v>
                </c:pt>
                <c:pt idx="2">
                  <c:v>54.2</c:v>
                </c:pt>
                <c:pt idx="3">
                  <c:v>57.1</c:v>
                </c:pt>
                <c:pt idx="4">
                  <c:v>59.3</c:v>
                </c:pt>
                <c:pt idx="5">
                  <c:v>52.4</c:v>
                </c:pt>
                <c:pt idx="6">
                  <c:v>59.5</c:v>
                </c:pt>
                <c:pt idx="7">
                  <c:v>61.6</c:v>
                </c:pt>
                <c:pt idx="8">
                  <c:v>68.2</c:v>
                </c:pt>
                <c:pt idx="9">
                  <c:v>61.7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00-4949-944D-6FEDD406294F}"/>
            </c:ext>
          </c:extLst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Средний балл по школе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Лист1!$A$4:$A$13</c:f>
              <c:strCache>
                <c:ptCount val="10"/>
                <c:pt idx="0">
                  <c:v>Русский язык</c:v>
                </c:pt>
                <c:pt idx="1">
                  <c:v>Математика (проф)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</c:v>
                </c:pt>
                <c:pt idx="9">
                  <c:v>Обществознание</c:v>
                </c:pt>
              </c:strCache>
            </c:strRef>
          </c:cat>
          <c:val>
            <c:numRef>
              <c:f>Лист1!$C$4:$C$13</c:f>
              <c:numCache>
                <c:formatCode>General</c:formatCode>
                <c:ptCount val="10"/>
                <c:pt idx="0">
                  <c:v>64.900000000000006</c:v>
                </c:pt>
                <c:pt idx="1">
                  <c:v>47.3</c:v>
                </c:pt>
                <c:pt idx="2">
                  <c:v>35.5</c:v>
                </c:pt>
                <c:pt idx="3">
                  <c:v>15</c:v>
                </c:pt>
                <c:pt idx="4">
                  <c:v>20</c:v>
                </c:pt>
                <c:pt idx="5">
                  <c:v>29.8</c:v>
                </c:pt>
                <c:pt idx="6">
                  <c:v>41</c:v>
                </c:pt>
                <c:pt idx="7">
                  <c:v>51</c:v>
                </c:pt>
                <c:pt idx="8">
                  <c:v>44.5</c:v>
                </c:pt>
                <c:pt idx="9">
                  <c:v>45.5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000-4949-944D-6FEDD406294F}"/>
            </c:ext>
          </c:extLst>
        </c:ser>
        <c:dLbls/>
        <c:axId val="73717248"/>
        <c:axId val="73718784"/>
      </c:barChart>
      <c:catAx>
        <c:axId val="7371724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3718784"/>
        <c:crosses val="autoZero"/>
        <c:auto val="1"/>
        <c:lblAlgn val="ctr"/>
        <c:lblOffset val="100"/>
      </c:catAx>
      <c:valAx>
        <c:axId val="73718784"/>
        <c:scaling>
          <c:orientation val="minMax"/>
        </c:scaling>
        <c:axPos val="l"/>
        <c:majorGridlines/>
        <c:numFmt formatCode="General" sourceLinked="1"/>
        <c:tickLblPos val="nextTo"/>
        <c:crossAx val="73717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431396506471157"/>
          <c:y val="0.46445160761154858"/>
          <c:w val="0.15137569010770213"/>
          <c:h val="0.3231801181102363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solidFill>
      <a:schemeClr val="accent1">
        <a:lumMod val="20000"/>
        <a:lumOff val="80000"/>
      </a:schemeClr>
    </a:solidFill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2"/>
      <c:depthPercent val="10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solidFill>
          <a:srgbClr val="F79646">
            <a:lumMod val="20000"/>
            <a:lumOff val="80000"/>
          </a:srgbClr>
        </a:solidFill>
        <a:ln w="12700">
          <a:solidFill>
            <a:srgbClr val="000000"/>
          </a:solidFill>
          <a:prstDash val="solid"/>
        </a:ln>
      </c:spPr>
    </c:sideWall>
    <c:backWall>
      <c:spPr>
        <a:solidFill>
          <a:srgbClr val="F79646">
            <a:lumMod val="20000"/>
            <a:lumOff val="80000"/>
          </a:srgbClr>
        </a:solidFill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372691260814619"/>
          <c:y val="9.1349655511811012E-2"/>
          <c:w val="0.83286357048227366"/>
          <c:h val="0.79107981220658186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Количество человек</c:v>
                </c:pt>
              </c:strCache>
            </c:strRef>
          </c:tx>
          <c:spPr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 w="8489">
              <a:solidFill>
                <a:srgbClr val="000000"/>
              </a:solidFill>
              <a:prstDash val="solid"/>
            </a:ln>
          </c:spPr>
          <c:dLbls>
            <c:spPr>
              <a:noFill/>
              <a:ln w="2250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Основная</c:v>
                </c:pt>
                <c:pt idx="1">
                  <c:v>Подготовительная</c:v>
                </c:pt>
                <c:pt idx="2">
                  <c:v>Спецгруппа</c:v>
                </c:pt>
                <c:pt idx="3">
                  <c:v>Освобождены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797</c:v>
                </c:pt>
                <c:pt idx="1">
                  <c:v>54</c:v>
                </c:pt>
                <c:pt idx="2">
                  <c:v>13</c:v>
                </c:pt>
                <c:pt idx="3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75-41EC-8B8B-AAB9E1C66F4D}"/>
            </c:ext>
          </c:extLst>
        </c:ser>
        <c:dLbls/>
        <c:gapDepth val="0"/>
        <c:shape val="cylinder"/>
        <c:axId val="120117120"/>
        <c:axId val="120118656"/>
        <c:axId val="0"/>
      </c:bar3DChart>
      <c:catAx>
        <c:axId val="120117120"/>
        <c:scaling>
          <c:orientation val="minMax"/>
        </c:scaling>
        <c:axPos val="b"/>
        <c:numFmt formatCode="General" sourceLinked="1"/>
        <c:tickLblPos val="low"/>
        <c:spPr>
          <a:ln w="212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20118656"/>
        <c:crosses val="autoZero"/>
        <c:auto val="1"/>
        <c:lblAlgn val="ctr"/>
        <c:lblOffset val="100"/>
        <c:tickLblSkip val="1"/>
        <c:tickMarkSkip val="1"/>
      </c:catAx>
      <c:valAx>
        <c:axId val="120118656"/>
        <c:scaling>
          <c:orientation val="minMax"/>
          <c:max val="850"/>
          <c:min val="0"/>
        </c:scaling>
        <c:axPos val="l"/>
        <c:majorGridlines>
          <c:spPr>
            <a:ln w="2122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212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20117120"/>
        <c:crosses val="autoZero"/>
        <c:crossBetween val="between"/>
      </c:valAx>
      <c:spPr>
        <a:solidFill>
          <a:srgbClr val="F79646">
            <a:lumMod val="20000"/>
            <a:lumOff val="80000"/>
          </a:srgbClr>
        </a:solidFill>
        <a:ln w="22508">
          <a:noFill/>
        </a:ln>
      </c:spPr>
    </c:plotArea>
    <c:legend>
      <c:legendPos val="t"/>
      <c:spPr>
        <a:noFill/>
        <a:ln w="16979">
          <a:noFill/>
        </a:ln>
      </c:spPr>
      <c:txPr>
        <a:bodyPr/>
        <a:lstStyle/>
        <a:p>
          <a:pPr>
            <a:defRPr sz="1399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35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49"/>
      <c:depthPercent val="10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solidFill>
          <a:srgbClr val="C0504D">
            <a:lumMod val="20000"/>
            <a:lumOff val="80000"/>
          </a:srgbClr>
        </a:solidFill>
        <a:ln w="25400">
          <a:noFill/>
        </a:ln>
      </c:spPr>
    </c:sideWall>
    <c:backWall>
      <c:spPr>
        <a:solidFill>
          <a:srgbClr val="C0504D">
            <a:lumMod val="20000"/>
            <a:lumOff val="80000"/>
          </a:srgbClr>
        </a:soli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9021284448819062E-2"/>
          <c:y val="0.13100283966210721"/>
          <c:w val="0.89233278955953976"/>
          <c:h val="0.63428571428571778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Количество человек</c:v>
                </c:pt>
              </c:strCache>
            </c:strRef>
          </c:tx>
          <c:spPr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 w="9453">
              <a:solidFill>
                <a:srgbClr val="000000"/>
              </a:solidFill>
              <a:prstDash val="solid"/>
            </a:ln>
          </c:spPr>
          <c:dLbls>
            <c:numFmt formatCode="0" sourceLinked="0"/>
            <c:spPr>
              <a:noFill/>
              <a:ln w="2512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9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фтизиатр</c:v>
                </c:pt>
                <c:pt idx="1">
                  <c:v>ЛОР</c:v>
                </c:pt>
                <c:pt idx="2">
                  <c:v>аллерголог</c:v>
                </c:pt>
                <c:pt idx="3">
                  <c:v>окулист</c:v>
                </c:pt>
                <c:pt idx="4">
                  <c:v>эндокринолог</c:v>
                </c:pt>
                <c:pt idx="5">
                  <c:v>невропотолог</c:v>
                </c:pt>
                <c:pt idx="6">
                  <c:v>гастроэнтеролог</c:v>
                </c:pt>
                <c:pt idx="7">
                  <c:v>ортопед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39</c:v>
                </c:pt>
                <c:pt idx="1">
                  <c:v>17</c:v>
                </c:pt>
                <c:pt idx="2">
                  <c:v>9</c:v>
                </c:pt>
                <c:pt idx="3">
                  <c:v>25</c:v>
                </c:pt>
                <c:pt idx="4">
                  <c:v>4</c:v>
                </c:pt>
                <c:pt idx="5">
                  <c:v>74</c:v>
                </c:pt>
                <c:pt idx="6">
                  <c:v>8</c:v>
                </c:pt>
                <c:pt idx="7">
                  <c:v>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17-4FD5-85D7-2B7C7326B5A5}"/>
            </c:ext>
          </c:extLst>
        </c:ser>
        <c:dLbls/>
        <c:gapDepth val="0"/>
        <c:shape val="cylinder"/>
        <c:axId val="120201216"/>
        <c:axId val="120202752"/>
        <c:axId val="0"/>
      </c:bar3DChart>
      <c:catAx>
        <c:axId val="120201216"/>
        <c:scaling>
          <c:orientation val="minMax"/>
        </c:scaling>
        <c:axPos val="b"/>
        <c:numFmt formatCode="General" sourceLinked="1"/>
        <c:tickLblPos val="low"/>
        <c:spPr>
          <a:ln w="2363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59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20202752"/>
        <c:crosses val="autoZero"/>
        <c:auto val="1"/>
        <c:lblAlgn val="ctr"/>
        <c:lblOffset val="100"/>
        <c:tickLblSkip val="1"/>
        <c:tickMarkSkip val="1"/>
      </c:catAx>
      <c:valAx>
        <c:axId val="120202752"/>
        <c:scaling>
          <c:orientation val="minMax"/>
          <c:max val="150"/>
          <c:min val="0"/>
        </c:scaling>
        <c:axPos val="l"/>
        <c:majorGridlines>
          <c:spPr>
            <a:ln w="2363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236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9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20201216"/>
        <c:crosses val="autoZero"/>
        <c:crossBetween val="between"/>
      </c:valAx>
      <c:spPr>
        <a:solidFill>
          <a:srgbClr val="C0504D">
            <a:lumMod val="20000"/>
            <a:lumOff val="80000"/>
          </a:srgbClr>
        </a:solidFill>
        <a:ln w="25127">
          <a:noFill/>
        </a:ln>
      </c:spPr>
    </c:plotArea>
    <c:legend>
      <c:legendPos val="t"/>
      <c:layout>
        <c:manualLayout>
          <c:xMode val="edge"/>
          <c:yMode val="edge"/>
          <c:x val="0.28874387134426283"/>
          <c:y val="1.714304699254365E-2"/>
          <c:w val="0.42251213247571162"/>
          <c:h val="8.571409586459923E-2"/>
        </c:manualLayout>
      </c:layout>
      <c:spPr>
        <a:noFill/>
        <a:ln w="18908">
          <a:noFill/>
        </a:ln>
      </c:spPr>
      <c:txPr>
        <a:bodyPr/>
        <a:lstStyle/>
        <a:p>
          <a:pPr>
            <a:defRPr sz="1399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70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49"/>
      <c:depthPercent val="10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solidFill>
          <a:srgbClr val="F79646">
            <a:lumMod val="20000"/>
            <a:lumOff val="80000"/>
          </a:srgbClr>
        </a:solidFill>
        <a:ln w="25400">
          <a:noFill/>
        </a:ln>
      </c:spPr>
    </c:sideWall>
    <c:backWall>
      <c:spPr>
        <a:solidFill>
          <a:srgbClr val="F79646">
            <a:lumMod val="20000"/>
            <a:lumOff val="80000"/>
          </a:srgbClr>
        </a:soli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4577490470359272E-2"/>
          <c:y val="0.12931617088969524"/>
          <c:w val="0.8991640419947492"/>
          <c:h val="0.70234850117419589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Количество человек</c:v>
                </c:pt>
              </c:strCache>
            </c:strRef>
          </c:tx>
          <c:spPr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c:spPr>
          <c:dLbls>
            <c:numFmt formatCode="0" sourceLinked="0"/>
            <c:spPr>
              <a:noFill/>
              <a:ln w="1853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Ветряная оспа</c:v>
                </c:pt>
                <c:pt idx="1">
                  <c:v>ОРВИ</c:v>
                </c:pt>
                <c:pt idx="2">
                  <c:v>фарингит</c:v>
                </c:pt>
                <c:pt idx="3">
                  <c:v>ДЖВП</c:v>
                </c:pt>
                <c:pt idx="4">
                  <c:v>травмы 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</c:v>
                </c:pt>
                <c:pt idx="1">
                  <c:v>187</c:v>
                </c:pt>
                <c:pt idx="2">
                  <c:v>113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68-47F9-99C2-0DB48D878CEE}"/>
            </c:ext>
          </c:extLst>
        </c:ser>
        <c:dLbls/>
        <c:gapDepth val="0"/>
        <c:shape val="cylinder"/>
        <c:axId val="120264576"/>
        <c:axId val="120266112"/>
        <c:axId val="0"/>
      </c:bar3DChart>
      <c:catAx>
        <c:axId val="120264576"/>
        <c:scaling>
          <c:orientation val="minMax"/>
        </c:scaling>
        <c:axPos val="b"/>
        <c:numFmt formatCode="General" sourceLinked="1"/>
        <c:tickLblPos val="low"/>
        <c:spPr>
          <a:ln w="174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20266112"/>
        <c:crosses val="autoZero"/>
        <c:auto val="1"/>
        <c:lblAlgn val="ctr"/>
        <c:lblOffset val="100"/>
        <c:tickLblSkip val="1"/>
        <c:tickMarkSkip val="1"/>
      </c:catAx>
      <c:valAx>
        <c:axId val="120266112"/>
        <c:scaling>
          <c:orientation val="minMax"/>
          <c:max val="700"/>
          <c:min val="0"/>
        </c:scaling>
        <c:axPos val="l"/>
        <c:majorGridlines>
          <c:spPr>
            <a:ln w="1743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174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20264576"/>
        <c:crosses val="autoZero"/>
        <c:crossBetween val="between"/>
      </c:valAx>
      <c:spPr>
        <a:solidFill>
          <a:srgbClr val="F79646">
            <a:lumMod val="20000"/>
            <a:lumOff val="80000"/>
          </a:srgbClr>
        </a:solidFill>
        <a:ln w="18533">
          <a:noFill/>
        </a:ln>
      </c:spPr>
    </c:plotArea>
    <c:legend>
      <c:legendPos val="t"/>
      <c:spPr>
        <a:noFill/>
        <a:ln w="13946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10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3"/>
          <c:dPt>
            <c:idx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B7F-4C6E-B87F-8B1E2F5E03A3}"/>
              </c:ext>
            </c:extLst>
          </c:dPt>
          <c:dPt>
            <c:idx val="1"/>
            <c:spPr>
              <a:solidFill>
                <a:srgbClr val="3366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7F-4C6E-B87F-8B1E2F5E03A3}"/>
              </c:ext>
            </c:extLst>
          </c:dPt>
          <c:dPt>
            <c:idx val="2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B7F-4C6E-B87F-8B1E2F5E03A3}"/>
              </c:ext>
            </c:extLst>
          </c:dPt>
          <c:dPt>
            <c:idx val="3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7F-4C6E-B87F-8B1E2F5E03A3}"/>
              </c:ext>
            </c:extLst>
          </c:dPt>
          <c:dPt>
            <c:idx val="4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B7F-4C6E-B87F-8B1E2F5E03A3}"/>
              </c:ext>
            </c:extLst>
          </c:dPt>
          <c:dLbls>
            <c:dLbl>
              <c:idx val="0"/>
              <c:layout>
                <c:manualLayout>
                  <c:x val="-3.5849340488489909E-2"/>
                  <c:y val="-1.541511637968330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B7F-4C6E-B87F-8B1E2F5E03A3}"/>
                </c:ext>
              </c:extLst>
            </c:dLbl>
            <c:dLbl>
              <c:idx val="1"/>
              <c:layout>
                <c:manualLayout>
                  <c:x val="-1.437992125984258E-2"/>
                  <c:y val="-3.810093449857229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B7F-4C6E-B87F-8B1E2F5E03A3}"/>
                </c:ext>
              </c:extLst>
            </c:dLbl>
            <c:dLbl>
              <c:idx val="2"/>
              <c:layout>
                <c:manualLayout>
                  <c:x val="2.3212172124981192E-2"/>
                  <c:y val="-4.795124167171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B7F-4C6E-B87F-8B1E2F5E03A3}"/>
                </c:ext>
              </c:extLst>
            </c:dLbl>
            <c:dLbl>
              <c:idx val="3"/>
              <c:layout>
                <c:manualLayout>
                  <c:x val="3.3161580319975924E-2"/>
                  <c:y val="-5.275201176775980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B7F-4C6E-B87F-8B1E2F5E03A3}"/>
                </c:ext>
              </c:extLst>
            </c:dLbl>
            <c:spPr>
              <a:noFill/>
              <a:ln w="25358"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5,2 -6,1</c:v>
                </c:pt>
                <c:pt idx="1">
                  <c:v>9,2 - 10,1</c:v>
                </c:pt>
                <c:pt idx="2">
                  <c:v>13,2 - 14,1</c:v>
                </c:pt>
                <c:pt idx="3">
                  <c:v>15,2 - 19,1</c:v>
                </c:pt>
                <c:pt idx="4">
                  <c:v>более 20,0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3.0000000000000002E-2</c:v>
                </c:pt>
                <c:pt idx="1">
                  <c:v>3.0000000000000002E-2</c:v>
                </c:pt>
                <c:pt idx="2">
                  <c:v>3.0000000000000002E-2</c:v>
                </c:pt>
                <c:pt idx="3">
                  <c:v>6.0000000000000005E-2</c:v>
                </c:pt>
                <c:pt idx="4">
                  <c:v>0.85000000000000009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9B7F-4C6E-B87F-8B1E2F5E03A3}"/>
            </c:ext>
          </c:extLst>
        </c:ser>
        <c:dLbls/>
      </c:pie3DChart>
      <c:spPr>
        <a:noFill/>
        <a:ln w="25398">
          <a:noFill/>
        </a:ln>
      </c:spPr>
    </c:plotArea>
    <c:legend>
      <c:legendPos val="r"/>
      <c:txPr>
        <a:bodyPr/>
        <a:lstStyle/>
        <a:p>
          <a:pPr>
            <a:defRPr sz="1401"/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</c:v>
                </c:pt>
              </c:strCache>
            </c:strRef>
          </c:tx>
          <c:spPr>
            <a:solidFill>
              <a:srgbClr val="3366FF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99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3а</c:v>
                </c:pt>
                <c:pt idx="1">
                  <c:v>3 б</c:v>
                </c:pt>
                <c:pt idx="2">
                  <c:v>3 в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DD-49AF-96E3-3659476DD2C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КК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5015015015014987E-2"/>
                  <c:y val="-9.9502487562189157E-3"/>
                </c:manualLayout>
              </c:layout>
              <c:spPr/>
              <c:txPr>
                <a:bodyPr/>
                <a:lstStyle/>
                <a:p>
                  <a:pPr>
                    <a:defRPr sz="1599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3DD-49AF-96E3-3659476DD2C0}"/>
                </c:ext>
              </c:extLst>
            </c:dLbl>
            <c:dLbl>
              <c:idx val="1"/>
              <c:layout>
                <c:manualLayout>
                  <c:x val="1.5015015015015025E-2"/>
                  <c:y val="-2.7363184079602035E-2"/>
                </c:manualLayout>
              </c:layout>
              <c:spPr/>
              <c:txPr>
                <a:bodyPr/>
                <a:lstStyle/>
                <a:p>
                  <a:pPr>
                    <a:defRPr sz="1599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3DD-49AF-96E3-3659476DD2C0}"/>
                </c:ext>
              </c:extLst>
            </c:dLbl>
            <c:dLbl>
              <c:idx val="2"/>
              <c:layout>
                <c:manualLayout>
                  <c:x val="1.5015015015015025E-2"/>
                  <c:y val="-7.4626865671641816E-3"/>
                </c:manualLayout>
              </c:layout>
              <c:spPr/>
              <c:txPr>
                <a:bodyPr/>
                <a:lstStyle/>
                <a:p>
                  <a:pPr>
                    <a:defRPr sz="1599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3DD-49AF-96E3-3659476DD2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99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3а</c:v>
                </c:pt>
                <c:pt idx="1">
                  <c:v>3 б</c:v>
                </c:pt>
                <c:pt idx="2">
                  <c:v>3 в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0.66000000000000014</c:v>
                </c:pt>
                <c:pt idx="1">
                  <c:v>0.55000000000000004</c:v>
                </c:pt>
                <c:pt idx="2">
                  <c:v>0.56999999999999995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3DD-49AF-96E3-3659476DD2C0}"/>
            </c:ext>
          </c:extLst>
        </c:ser>
        <c:dLbls/>
        <c:shape val="box"/>
        <c:axId val="104808832"/>
        <c:axId val="104810368"/>
        <c:axId val="0"/>
      </c:bar3DChart>
      <c:catAx>
        <c:axId val="1048088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799" b="1"/>
            </a:pPr>
            <a:endParaRPr lang="ru-RU"/>
          </a:p>
        </c:txPr>
        <c:crossAx val="104810368"/>
        <c:crosses val="autoZero"/>
        <c:auto val="1"/>
        <c:lblAlgn val="ctr"/>
        <c:lblOffset val="100"/>
      </c:catAx>
      <c:valAx>
        <c:axId val="104810368"/>
        <c:scaling>
          <c:orientation val="minMax"/>
        </c:scaling>
        <c:axPos val="l"/>
        <c:majorGridlines/>
        <c:numFmt formatCode="0%" sourceLinked="1"/>
        <c:tickLblPos val="nextTo"/>
        <c:crossAx val="104808832"/>
        <c:crosses val="autoZero"/>
        <c:crossBetween val="between"/>
      </c:valAx>
      <c:spPr>
        <a:noFill/>
        <a:ln w="25389">
          <a:noFill/>
        </a:ln>
      </c:spPr>
    </c:plotArea>
    <c:legend>
      <c:legendPos val="r"/>
      <c:layout>
        <c:manualLayout>
          <c:xMode val="edge"/>
          <c:yMode val="edge"/>
          <c:x val="0.9282460136674261"/>
          <c:y val="0.4470588235294119"/>
          <c:w val="6.264236902050116E-2"/>
          <c:h val="0.13333333333333336"/>
        </c:manualLayout>
      </c:layout>
      <c:txPr>
        <a:bodyPr/>
        <a:lstStyle/>
        <a:p>
          <a:pPr>
            <a:defRPr sz="1599"/>
          </a:pPr>
          <a:endParaRPr lang="ru-RU"/>
        </a:p>
      </c:txPr>
    </c:legend>
    <c:plotVisOnly val="1"/>
    <c:dispBlanksAs val="gap"/>
  </c:chart>
  <c:spPr>
    <a:solidFill>
      <a:schemeClr val="accent1">
        <a:lumMod val="20000"/>
        <a:lumOff val="80000"/>
      </a:schemeClr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</c:v>
                </c:pt>
              </c:strCache>
            </c:strRef>
          </c:tx>
          <c:spPr>
            <a:solidFill>
              <a:srgbClr val="3366FF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4 а</c:v>
                </c:pt>
                <c:pt idx="1">
                  <c:v>4 б</c:v>
                </c:pt>
                <c:pt idx="2">
                  <c:v>4 в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0.96000000000000019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2C-4298-A281-3434D4A135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КК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4 а</c:v>
                </c:pt>
                <c:pt idx="1">
                  <c:v>4 б</c:v>
                </c:pt>
                <c:pt idx="2">
                  <c:v>4 в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0.5</c:v>
                </c:pt>
                <c:pt idx="1">
                  <c:v>0.5</c:v>
                </c:pt>
                <c:pt idx="2">
                  <c:v>0.32000000000000012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F2C-4298-A281-3434D4A13534}"/>
            </c:ext>
          </c:extLst>
        </c:ser>
        <c:dLbls/>
        <c:axId val="73677824"/>
        <c:axId val="73708288"/>
      </c:barChart>
      <c:catAx>
        <c:axId val="7367782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3708288"/>
        <c:crosses val="autoZero"/>
        <c:auto val="1"/>
        <c:lblAlgn val="ctr"/>
        <c:lblOffset val="100"/>
      </c:catAx>
      <c:valAx>
        <c:axId val="73708288"/>
        <c:scaling>
          <c:orientation val="minMax"/>
        </c:scaling>
        <c:axPos val="l"/>
        <c:majorGridlines/>
        <c:numFmt formatCode="0%" sourceLinked="1"/>
        <c:tickLblPos val="nextTo"/>
        <c:crossAx val="73677824"/>
        <c:crosses val="autoZero"/>
        <c:crossBetween val="between"/>
      </c:valAx>
    </c:plotArea>
    <c:legend>
      <c:legendPos val="r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spPr>
    <a:solidFill>
      <a:schemeClr val="accent1">
        <a:lumMod val="20000"/>
        <a:lumOff val="80000"/>
      </a:schemeClr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</c:v>
                </c:pt>
              </c:strCache>
            </c:strRef>
          </c:tx>
          <c:spPr>
            <a:solidFill>
              <a:srgbClr val="3366FF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999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5 а</c:v>
                </c:pt>
                <c:pt idx="1">
                  <c:v>5 б</c:v>
                </c:pt>
                <c:pt idx="2">
                  <c:v>5 в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0.96000000000000008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C2-4333-9A76-E0480D871B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КК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2.3639410573633845E-2"/>
                  <c:y val="-6.9444444444444059E-3"/>
                </c:manualLayout>
              </c:layout>
              <c:spPr/>
              <c:txPr>
                <a:bodyPr/>
                <a:lstStyle/>
                <a:p>
                  <a:pPr>
                    <a:defRPr sz="1999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3C2-4333-9A76-E0480D871BF9}"/>
                </c:ext>
              </c:extLst>
            </c:dLbl>
            <c:dLbl>
              <c:idx val="1"/>
              <c:layout>
                <c:manualLayout>
                  <c:x val="2.5116873734485907E-2"/>
                  <c:y val="-1.1574074074074073E-2"/>
                </c:manualLayout>
              </c:layout>
              <c:spPr/>
              <c:txPr>
                <a:bodyPr/>
                <a:lstStyle/>
                <a:p>
                  <a:pPr>
                    <a:defRPr sz="1999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3C2-4333-9A76-E0480D871BF9}"/>
                </c:ext>
              </c:extLst>
            </c:dLbl>
            <c:dLbl>
              <c:idx val="2"/>
              <c:layout>
                <c:manualLayout>
                  <c:x val="1.920702109107748E-2"/>
                  <c:y val="-1.8518518518518528E-2"/>
                </c:manualLayout>
              </c:layout>
              <c:spPr/>
              <c:txPr>
                <a:bodyPr/>
                <a:lstStyle/>
                <a:p>
                  <a:pPr>
                    <a:defRPr sz="1999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3C2-4333-9A76-E0480D871B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999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5 а</c:v>
                </c:pt>
                <c:pt idx="1">
                  <c:v>5 б</c:v>
                </c:pt>
                <c:pt idx="2">
                  <c:v>5 в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0.59</c:v>
                </c:pt>
                <c:pt idx="1">
                  <c:v>0.44</c:v>
                </c:pt>
                <c:pt idx="2">
                  <c:v>0.33000000000000007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3C2-4333-9A76-E0480D871BF9}"/>
            </c:ext>
          </c:extLst>
        </c:ser>
        <c:dLbls/>
        <c:shape val="box"/>
        <c:axId val="115011584"/>
        <c:axId val="115013120"/>
        <c:axId val="0"/>
      </c:bar3DChart>
      <c:catAx>
        <c:axId val="1150115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5013120"/>
        <c:crosses val="autoZero"/>
        <c:auto val="1"/>
        <c:lblAlgn val="ctr"/>
        <c:lblOffset val="100"/>
      </c:catAx>
      <c:valAx>
        <c:axId val="115013120"/>
        <c:scaling>
          <c:orientation val="minMax"/>
        </c:scaling>
        <c:axPos val="l"/>
        <c:majorGridlines/>
        <c:numFmt formatCode="0%" sourceLinked="1"/>
        <c:tickLblPos val="nextTo"/>
        <c:crossAx val="115011584"/>
        <c:crosses val="autoZero"/>
        <c:crossBetween val="between"/>
      </c:valAx>
      <c:spPr>
        <a:noFill/>
        <a:ln w="25389">
          <a:noFill/>
        </a:ln>
      </c:spPr>
    </c:plotArea>
    <c:legend>
      <c:legendPos val="r"/>
      <c:txPr>
        <a:bodyPr/>
        <a:lstStyle/>
        <a:p>
          <a:pPr>
            <a:defRPr sz="1999"/>
          </a:pPr>
          <a:endParaRPr lang="ru-RU"/>
        </a:p>
      </c:txPr>
    </c:legend>
    <c:plotVisOnly val="1"/>
    <c:dispBlanksAs val="gap"/>
  </c:chart>
  <c:spPr>
    <a:solidFill>
      <a:schemeClr val="accent1">
        <a:lumMod val="20000"/>
        <a:lumOff val="80000"/>
      </a:schemeClr>
    </a:solidFill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</c:v>
                </c:pt>
              </c:strCache>
            </c:strRef>
          </c:tx>
          <c:spPr>
            <a:solidFill>
              <a:srgbClr val="3366FF"/>
            </a:solidFill>
          </c:spPr>
          <c:dPt>
            <c:idx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F5FA-45A4-900A-7B1674E47008}"/>
              </c:ext>
            </c:extLst>
          </c:dPt>
          <c:dPt>
            <c:idx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1-F5FA-45A4-900A-7B1674E47008}"/>
              </c:ext>
            </c:extLst>
          </c:dPt>
          <c:dPt>
            <c:idx val="2"/>
            <c:extLst xmlns:c16r2="http://schemas.microsoft.com/office/drawing/2015/06/chart">
              <c:ext xmlns:c16="http://schemas.microsoft.com/office/drawing/2014/chart" uri="{C3380CC4-5D6E-409C-BE32-E72D297353CC}">
                <c16:uniqueId val="{00000002-F5FA-45A4-900A-7B1674E47008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3-F5FA-45A4-900A-7B1674E470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6 а</c:v>
                </c:pt>
                <c:pt idx="1">
                  <c:v>6 б</c:v>
                </c:pt>
                <c:pt idx="2">
                  <c:v>6 в</c:v>
                </c:pt>
                <c:pt idx="3">
                  <c:v>6 г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0.92</c:v>
                </c:pt>
                <c:pt idx="1">
                  <c:v>1</c:v>
                </c:pt>
                <c:pt idx="2">
                  <c:v>0.8600000000000001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5FA-45A4-900A-7B1674E4700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КК</c:v>
                </c:pt>
              </c:strCache>
            </c:strRef>
          </c:tx>
          <c:spPr>
            <a:solidFill>
              <a:srgbClr val="FF0066"/>
            </a:solidFill>
          </c:spPr>
          <c:dPt>
            <c:idx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5FA-45A4-900A-7B1674E47008}"/>
              </c:ext>
            </c:extLst>
          </c:dPt>
          <c:dPt>
            <c:idx val="1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F5FA-45A4-900A-7B1674E47008}"/>
              </c:ext>
            </c:extLst>
          </c:dPt>
          <c:dPt>
            <c:idx val="2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5FA-45A4-900A-7B1674E47008}"/>
              </c:ext>
            </c:extLst>
          </c:dPt>
          <c:dPt>
            <c:idx val="3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F5FA-45A4-900A-7B1674E47008}"/>
              </c:ext>
            </c:extLst>
          </c:dPt>
          <c:dLbls>
            <c:dLbl>
              <c:idx val="0"/>
              <c:layout>
                <c:manualLayout>
                  <c:x val="1.9005847953216401E-2"/>
                  <c:y val="-7.0422535211267659E-3"/>
                </c:manualLayout>
              </c:layout>
              <c:spPr/>
              <c:txPr>
                <a:bodyPr/>
                <a:lstStyle/>
                <a:p>
                  <a:pPr>
                    <a:defRPr sz="24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5FA-45A4-900A-7B1674E47008}"/>
                </c:ext>
              </c:extLst>
            </c:dLbl>
            <c:dLbl>
              <c:idx val="1"/>
              <c:layout>
                <c:manualLayout>
                  <c:x val="2.046783625730995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24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5FA-45A4-900A-7B1674E47008}"/>
                </c:ext>
              </c:extLst>
            </c:dLbl>
            <c:dLbl>
              <c:idx val="2"/>
              <c:layout>
                <c:manualLayout>
                  <c:x val="2.9239766081871371E-2"/>
                  <c:y val="-2.1126760563380278E-2"/>
                </c:manualLayout>
              </c:layout>
              <c:spPr/>
              <c:txPr>
                <a:bodyPr/>
                <a:lstStyle/>
                <a:p>
                  <a:pPr>
                    <a:defRPr sz="24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5FA-45A4-900A-7B1674E47008}"/>
                </c:ext>
              </c:extLst>
            </c:dLbl>
            <c:dLbl>
              <c:idx val="3"/>
              <c:layout>
                <c:manualLayout>
                  <c:x val="2.9239766081871468E-2"/>
                  <c:y val="-2.3474178403755805E-2"/>
                </c:manualLayout>
              </c:layout>
              <c:spPr/>
              <c:txPr>
                <a:bodyPr/>
                <a:lstStyle/>
                <a:p>
                  <a:pPr>
                    <a:defRPr sz="24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5FA-45A4-900A-7B1674E470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6 а</c:v>
                </c:pt>
                <c:pt idx="1">
                  <c:v>6 б</c:v>
                </c:pt>
                <c:pt idx="2">
                  <c:v>6 в</c:v>
                </c:pt>
                <c:pt idx="3">
                  <c:v>6 г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0.42000000000000004</c:v>
                </c:pt>
                <c:pt idx="1">
                  <c:v>0.38000000000000006</c:v>
                </c:pt>
                <c:pt idx="2">
                  <c:v>0.17</c:v>
                </c:pt>
                <c:pt idx="3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5FA-45A4-900A-7B1674E47008}"/>
            </c:ext>
          </c:extLst>
        </c:ser>
        <c:dLbls/>
        <c:shape val="box"/>
        <c:axId val="115063040"/>
        <c:axId val="115073024"/>
        <c:axId val="0"/>
      </c:bar3DChart>
      <c:catAx>
        <c:axId val="1150630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15073024"/>
        <c:crosses val="autoZero"/>
        <c:auto val="1"/>
        <c:lblAlgn val="ctr"/>
        <c:lblOffset val="100"/>
      </c:catAx>
      <c:valAx>
        <c:axId val="115073024"/>
        <c:scaling>
          <c:orientation val="minMax"/>
        </c:scaling>
        <c:axPos val="l"/>
        <c:majorGridlines/>
        <c:numFmt formatCode="0%" sourceLinked="1"/>
        <c:tickLblPos val="nextTo"/>
        <c:crossAx val="115063040"/>
        <c:crosses val="autoZero"/>
        <c:crossBetween val="between"/>
      </c:valAx>
      <c:spPr>
        <a:noFill/>
        <a:ln w="25402">
          <a:noFill/>
        </a:ln>
      </c:spPr>
    </c:plotArea>
    <c:legend>
      <c:legendPos val="r"/>
    </c:legend>
    <c:plotVisOnly val="1"/>
    <c:dispBlanksAs val="gap"/>
  </c:chart>
  <c:spPr>
    <a:solidFill>
      <a:schemeClr val="accent1">
        <a:lumMod val="20000"/>
        <a:lumOff val="80000"/>
      </a:schemeClr>
    </a:solidFill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</c:v>
                </c:pt>
              </c:strCache>
            </c:strRef>
          </c:tx>
          <c:spPr>
            <a:solidFill>
              <a:srgbClr val="CCECFF"/>
            </a:solidFill>
          </c:spPr>
          <c:dPt>
            <c:idx val="0"/>
            <c:spPr>
              <a:solidFill>
                <a:srgbClr val="3366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4C0-416F-BFD8-A37E1E084902}"/>
              </c:ext>
            </c:extLst>
          </c:dPt>
          <c:dPt>
            <c:idx val="1"/>
            <c:spPr>
              <a:solidFill>
                <a:srgbClr val="3366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4C0-416F-BFD8-A37E1E084902}"/>
              </c:ext>
            </c:extLst>
          </c:dPt>
          <c:dPt>
            <c:idx val="2"/>
            <c:spPr>
              <a:solidFill>
                <a:srgbClr val="3366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74C0-416F-BFD8-A37E1E08490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7 а</c:v>
                </c:pt>
                <c:pt idx="1">
                  <c:v>7 б</c:v>
                </c:pt>
                <c:pt idx="2">
                  <c:v>7 в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1</c:v>
                </c:pt>
                <c:pt idx="1">
                  <c:v>0.8</c:v>
                </c:pt>
                <c:pt idx="2">
                  <c:v>0.75000000000000011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BA-4083-B79C-01518D0583F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КК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2.7027027027027022E-2"/>
                  <c:y val="-2.3809528273251532E-3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9BA-4083-B79C-01518D0583F4}"/>
                </c:ext>
              </c:extLst>
            </c:dLbl>
            <c:dLbl>
              <c:idx val="1"/>
              <c:layout>
                <c:manualLayout>
                  <c:x val="3.4534534534534533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9BA-4083-B79C-01518D0583F4}"/>
                </c:ext>
              </c:extLst>
            </c:dLbl>
            <c:dLbl>
              <c:idx val="2"/>
              <c:layout>
                <c:manualLayout>
                  <c:x val="1.3513513513513521E-2"/>
                  <c:y val="-2.6190481100577537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9BA-4083-B79C-01518D0583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7 а</c:v>
                </c:pt>
                <c:pt idx="1">
                  <c:v>7 б</c:v>
                </c:pt>
                <c:pt idx="2">
                  <c:v>7 в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0.21000000000000002</c:v>
                </c:pt>
                <c:pt idx="1">
                  <c:v>0.2</c:v>
                </c:pt>
                <c:pt idx="2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9BA-4083-B79C-01518D0583F4}"/>
            </c:ext>
          </c:extLst>
        </c:ser>
        <c:dLbls/>
        <c:shape val="box"/>
        <c:axId val="115208192"/>
        <c:axId val="115209728"/>
        <c:axId val="0"/>
      </c:bar3DChart>
      <c:catAx>
        <c:axId val="1152081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115209728"/>
        <c:crosses val="autoZero"/>
        <c:auto val="1"/>
        <c:lblAlgn val="ctr"/>
        <c:lblOffset val="100"/>
      </c:catAx>
      <c:valAx>
        <c:axId val="115209728"/>
        <c:scaling>
          <c:orientation val="minMax"/>
        </c:scaling>
        <c:axPos val="l"/>
        <c:majorGridlines/>
        <c:numFmt formatCode="0%" sourceLinked="1"/>
        <c:tickLblPos val="nextTo"/>
        <c:crossAx val="115208192"/>
        <c:crosses val="autoZero"/>
        <c:crossBetween val="between"/>
      </c:valAx>
      <c:spPr>
        <a:noFill/>
        <a:ln w="25401">
          <a:noFill/>
        </a:ln>
      </c:spPr>
    </c:plotArea>
    <c:legend>
      <c:legendPos val="r"/>
    </c:legend>
    <c:plotVisOnly val="1"/>
    <c:dispBlanksAs val="gap"/>
  </c:chart>
  <c:spPr>
    <a:solidFill>
      <a:schemeClr val="accent1">
        <a:lumMod val="20000"/>
        <a:lumOff val="80000"/>
      </a:schemeClr>
    </a:solidFill>
    <a:ln>
      <a:solidFill>
        <a:schemeClr val="accent1"/>
      </a:solidFill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</c:v>
                </c:pt>
              </c:strCache>
            </c:strRef>
          </c:tx>
          <c:spPr>
            <a:solidFill>
              <a:srgbClr val="3366FF"/>
            </a:solidFill>
          </c:spPr>
          <c:dLbls>
            <c:dLbl>
              <c:idx val="0"/>
              <c:layout>
                <c:manualLayout>
                  <c:x val="2.0833335774434775E-2"/>
                  <c:y val="-8.1271244377939048E-3"/>
                </c:manualLayout>
              </c:layout>
              <c:spPr/>
              <c:txPr>
                <a:bodyPr/>
                <a:lstStyle/>
                <a:p>
                  <a:pPr>
                    <a:defRPr sz="1601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7DD-44F6-8B0C-85BC0F36CA84}"/>
                </c:ext>
              </c:extLst>
            </c:dLbl>
            <c:dLbl>
              <c:idx val="2"/>
              <c:layout>
                <c:manualLayout>
                  <c:x val="5.9523816498384952E-3"/>
                  <c:y val="-1.7798402518768644E-2"/>
                </c:manualLayout>
              </c:layout>
              <c:spPr/>
              <c:txPr>
                <a:bodyPr/>
                <a:lstStyle/>
                <a:p>
                  <a:pPr>
                    <a:defRPr sz="1601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7DD-44F6-8B0C-85BC0F36CA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1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8 а</c:v>
                </c:pt>
                <c:pt idx="2">
                  <c:v>8 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%">
                  <c:v>1</c:v>
                </c:pt>
                <c:pt idx="2" formatCode="0%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7DD-44F6-8B0C-85BC0F36CA8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КК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785714494951552E-2"/>
                  <c:y val="-3.7926580709704873E-2"/>
                </c:manualLayout>
              </c:layout>
              <c:spPr/>
              <c:txPr>
                <a:bodyPr/>
                <a:lstStyle/>
                <a:p>
                  <a:pPr>
                    <a:defRPr sz="2001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7DD-44F6-8B0C-85BC0F36CA84}"/>
                </c:ext>
              </c:extLst>
            </c:dLbl>
            <c:dLbl>
              <c:idx val="2"/>
              <c:layout>
                <c:manualLayout>
                  <c:x val="2.2321431186894371E-2"/>
                  <c:y val="-2.9799456271910971E-2"/>
                </c:manualLayout>
              </c:layout>
              <c:spPr/>
              <c:txPr>
                <a:bodyPr/>
                <a:lstStyle/>
                <a:p>
                  <a:pPr>
                    <a:defRPr sz="2001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7DD-44F6-8B0C-85BC0F36CA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1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8 а</c:v>
                </c:pt>
                <c:pt idx="2">
                  <c:v>8 б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%">
                  <c:v>0.2</c:v>
                </c:pt>
                <c:pt idx="2" formatCode="0%">
                  <c:v>0.29000000000000004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7DD-44F6-8B0C-85BC0F36CA84}"/>
            </c:ext>
          </c:extLst>
        </c:ser>
        <c:dLbls/>
        <c:shape val="box"/>
        <c:axId val="115143424"/>
        <c:axId val="115144960"/>
        <c:axId val="0"/>
      </c:bar3DChart>
      <c:catAx>
        <c:axId val="1151434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1" b="1"/>
            </a:pPr>
            <a:endParaRPr lang="ru-RU"/>
          </a:p>
        </c:txPr>
        <c:crossAx val="115144960"/>
        <c:crosses val="autoZero"/>
        <c:auto val="1"/>
        <c:lblAlgn val="ctr"/>
        <c:lblOffset val="100"/>
      </c:catAx>
      <c:valAx>
        <c:axId val="115144960"/>
        <c:scaling>
          <c:orientation val="minMax"/>
        </c:scaling>
        <c:axPos val="l"/>
        <c:majorGridlines/>
        <c:numFmt formatCode="0%" sourceLinked="1"/>
        <c:tickLblPos val="nextTo"/>
        <c:crossAx val="115143424"/>
        <c:crosses val="autoZero"/>
        <c:crossBetween val="between"/>
      </c:valAx>
      <c:spPr>
        <a:noFill/>
        <a:ln w="25410">
          <a:noFill/>
        </a:ln>
      </c:spPr>
    </c:plotArea>
    <c:legend>
      <c:legendPos val="r"/>
      <c:txPr>
        <a:bodyPr/>
        <a:lstStyle/>
        <a:p>
          <a:pPr>
            <a:defRPr sz="1601"/>
          </a:pPr>
          <a:endParaRPr lang="ru-RU"/>
        </a:p>
      </c:txPr>
    </c:legend>
    <c:plotVisOnly val="1"/>
    <c:dispBlanksAs val="gap"/>
  </c:chart>
  <c:spPr>
    <a:solidFill>
      <a:schemeClr val="accent1">
        <a:lumMod val="20000"/>
        <a:lumOff val="80000"/>
      </a:schemeClr>
    </a:solidFill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</c:v>
                </c:pt>
              </c:strCache>
            </c:strRef>
          </c:tx>
          <c:spPr>
            <a:solidFill>
              <a:srgbClr val="3366FF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9 а</c:v>
                </c:pt>
                <c:pt idx="2">
                  <c:v>9 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%">
                  <c:v>1</c:v>
                </c:pt>
                <c:pt idx="2" formatCode="0%">
                  <c:v>0.97000000000000008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C4-4C02-868B-40B2B13A77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КК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9 а</c:v>
                </c:pt>
                <c:pt idx="2">
                  <c:v>9 б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%">
                  <c:v>0.36000000000000004</c:v>
                </c:pt>
                <c:pt idx="2" formatCode="0%">
                  <c:v>0.21000000000000002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0C4-4C02-868B-40B2B13A7753}"/>
            </c:ext>
          </c:extLst>
        </c:ser>
        <c:dLbls/>
        <c:shape val="box"/>
        <c:axId val="115310592"/>
        <c:axId val="115312128"/>
        <c:axId val="0"/>
      </c:bar3DChart>
      <c:catAx>
        <c:axId val="1153105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115312128"/>
        <c:crosses val="autoZero"/>
        <c:auto val="1"/>
        <c:lblAlgn val="ctr"/>
        <c:lblOffset val="100"/>
      </c:catAx>
      <c:valAx>
        <c:axId val="115312128"/>
        <c:scaling>
          <c:orientation val="minMax"/>
        </c:scaling>
        <c:axPos val="l"/>
        <c:majorGridlines/>
        <c:numFmt formatCode="0%" sourceLinked="1"/>
        <c:tickLblPos val="nextTo"/>
        <c:crossAx val="115310592"/>
        <c:crosses val="autoZero"/>
        <c:crossBetween val="between"/>
      </c:valAx>
      <c:spPr>
        <a:noFill/>
        <a:ln w="25401">
          <a:noFill/>
        </a:ln>
      </c:spPr>
    </c:plotArea>
    <c:legend>
      <c:legendPos val="r"/>
    </c:legend>
    <c:plotVisOnly val="1"/>
    <c:dispBlanksAs val="gap"/>
  </c:chart>
  <c:spPr>
    <a:solidFill>
      <a:schemeClr val="accent1">
        <a:lumMod val="20000"/>
        <a:lumOff val="80000"/>
      </a:schemeClr>
    </a:solidFill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</c:v>
                </c:pt>
              </c:strCache>
            </c:strRef>
          </c:tx>
          <c:spPr>
            <a:solidFill>
              <a:srgbClr val="3366FF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1">
                  <c:v>10 а</c:v>
                </c:pt>
                <c:pt idx="3">
                  <c:v>11 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1">
                  <c:v>0.92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DA4-4BD1-979F-0690BAE17E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КК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1"/>
              <c:layout>
                <c:manualLayout>
                  <c:x val="2.3188405797101387E-2"/>
                  <c:y val="-1.4367816091954019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DA4-4BD1-979F-0690BAE17ED2}"/>
                </c:ext>
              </c:extLst>
            </c:dLbl>
            <c:dLbl>
              <c:idx val="3"/>
              <c:layout>
                <c:manualLayout>
                  <c:x val="2.608695652173915E-2"/>
                  <c:y val="-1.7241379310344827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DA4-4BD1-979F-0690BAE17E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1">
                  <c:v>10 а</c:v>
                </c:pt>
                <c:pt idx="3">
                  <c:v>11 а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1">
                  <c:v>0.31000000000000005</c:v>
                </c:pt>
                <c:pt idx="3">
                  <c:v>0.35000000000000003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DA4-4BD1-979F-0690BAE17ED2}"/>
            </c:ext>
          </c:extLst>
        </c:ser>
        <c:dLbls/>
        <c:shape val="box"/>
        <c:axId val="115412992"/>
        <c:axId val="115414528"/>
        <c:axId val="0"/>
      </c:bar3DChart>
      <c:catAx>
        <c:axId val="1154129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115414528"/>
        <c:crosses val="autoZero"/>
        <c:auto val="1"/>
        <c:lblAlgn val="ctr"/>
        <c:lblOffset val="100"/>
      </c:catAx>
      <c:valAx>
        <c:axId val="115414528"/>
        <c:scaling>
          <c:orientation val="minMax"/>
        </c:scaling>
        <c:axPos val="l"/>
        <c:majorGridlines/>
        <c:numFmt formatCode="General" sourceLinked="1"/>
        <c:tickLblPos val="nextTo"/>
        <c:crossAx val="115412992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</c:chart>
  <c:spPr>
    <a:solidFill>
      <a:schemeClr val="accent1">
        <a:lumMod val="20000"/>
        <a:lumOff val="80000"/>
      </a:schemeClr>
    </a:solidFill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98183-0386-4DBB-B6A0-2CFE371356EB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F8F83-79C8-4D4A-84CD-0D7F686F6D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348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F8F83-79C8-4D4A-84CD-0D7F686F6D0D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492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76CE1-9C76-42AF-8343-5CD81C2758D5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3E572-2B8B-431C-8F22-245149361D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60063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320894-2D8F-4425-9553-10B8529E129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8FE27-FF14-42F8-8D3C-47E65E62C51F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72997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835246-2E7B-4C64-A910-2A345521FA2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A9D89-B1A6-4D60-A5D9-E8F050667D9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162135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CA8D0D-50D5-4C4F-B069-24730B4F9DC9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DF6CCE-E457-4E17-A0D8-04DAB93A6E4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530315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204B1F-035D-481A-A67F-C7AD19A34408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60F7AE-F7B9-4192-BD8E-1CEF4D48D3E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253392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8370BA-93D3-46A7-94BF-79EBA4D7C07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874ECA-B552-485B-B292-738FDF587FB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85152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B05F8C-FCE3-4DCC-9253-6C85F404FC8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E6F0AE-22BD-40EB-92F9-670F1832529A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050410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C489A8-56C6-4520-86A9-673F4C0994E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B504F1-61DA-4A26-9825-FCDF495C49F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821294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5CB813-41ED-42CB-A49E-2655AEAA3C2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FC4C45-61B4-452F-B095-0074B002DA0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477633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97B92A-677F-4E4C-BB7F-D6B8BB1079C7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88C868-854C-4CC9-A107-FDF442A6DAB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554277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DC7D9A-31BB-4C9E-8207-C6DE72150254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1459C6-05C7-4A76-BB2C-3E3562C0FA66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934682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64D88A-0EAB-474D-B471-D3B4717A51F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9715DF-E5EC-4396-A2F3-30140A31958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8046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38765-7A51-40D4-8D51-33C1FFA3052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F89B5-A335-4488-A3D0-545B68AD297B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581266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D20C81-7AAC-47F0-BB2D-B58718D8CA1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055EFE-907C-4C11-9159-1C46F211125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722297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66EDCA-D607-4824-9EA1-68C7795DAF9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7E1994-C567-4014-B36D-5521F259577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921898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5C64FA-B3C4-431E-A310-3807909DFD2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69B8EF-371E-442D-AA92-525E05FB13A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876833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835246-2E7B-4C64-A910-2A345521FA2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A9D89-B1A6-4D60-A5D9-E8F050667D9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921533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CA8D0D-50D5-4C4F-B069-24730B4F9DC9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DF6CCE-E457-4E17-A0D8-04DAB93A6E4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285858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204B1F-035D-481A-A67F-C7AD19A34408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60F7AE-F7B9-4192-BD8E-1CEF4D48D3E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707215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8370BA-93D3-46A7-94BF-79EBA4D7C07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874ECA-B552-485B-B292-738FDF587FB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617836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B05F8C-FCE3-4DCC-9253-6C85F404FC8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E6F0AE-22BD-40EB-92F9-670F1832529A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919025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C489A8-56C6-4520-86A9-673F4C0994E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B504F1-61DA-4A26-9825-FCDF495C49F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178646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5CB813-41ED-42CB-A49E-2655AEAA3C2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FC4C45-61B4-452F-B095-0074B002DA0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2976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BAC6F-1933-4FD8-BD1B-B4A3EB4DAA5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88C9B-6DBB-46C3-A856-5552650ECCDD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650563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97B92A-677F-4E4C-BB7F-D6B8BB1079C7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88C868-854C-4CC9-A107-FDF442A6DAB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47776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DC7D9A-31BB-4C9E-8207-C6DE72150254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1459C6-05C7-4A76-BB2C-3E3562C0FA66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328239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64D88A-0EAB-474D-B471-D3B4717A51F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9715DF-E5EC-4396-A2F3-30140A31958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534277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D20C81-7AAC-47F0-BB2D-B58718D8CA1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055EFE-907C-4C11-9159-1C46F211125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006285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66EDCA-D607-4824-9EA1-68C7795DAF9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7E1994-C567-4014-B36D-5521F259577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8563976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5C64FA-B3C4-431E-A310-3807909DFD2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69B8EF-371E-442D-AA92-525E05FB13A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493738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835246-2E7B-4C64-A910-2A345521FA2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A9D89-B1A6-4D60-A5D9-E8F050667D9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697061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CA8D0D-50D5-4C4F-B069-24730B4F9DC9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DF6CCE-E457-4E17-A0D8-04DAB93A6E4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709974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204B1F-035D-481A-A67F-C7AD19A34408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60F7AE-F7B9-4192-BD8E-1CEF4D48D3E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0113271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8370BA-93D3-46A7-94BF-79EBA4D7C07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874ECA-B552-485B-B292-738FDF587FB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3480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E4387-9D35-442F-BAA2-06D137D8627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0CC3A-4E0B-447E-8626-AFAFAE76740F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576003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B05F8C-FCE3-4DCC-9253-6C85F404FC8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E6F0AE-22BD-40EB-92F9-670F1832529A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060419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C489A8-56C6-4520-86A9-673F4C0994E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B504F1-61DA-4A26-9825-FCDF495C49F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8910032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5CB813-41ED-42CB-A49E-2655AEAA3C2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FC4C45-61B4-452F-B095-0074B002DA0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117942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97B92A-677F-4E4C-BB7F-D6B8BB1079C7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88C868-854C-4CC9-A107-FDF442A6DAB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0416979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DC7D9A-31BB-4C9E-8207-C6DE72150254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1459C6-05C7-4A76-BB2C-3E3562C0FA66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681360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64D88A-0EAB-474D-B471-D3B4717A51F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9715DF-E5EC-4396-A2F3-30140A31958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416772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D20C81-7AAC-47F0-BB2D-B58718D8CA1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055EFE-907C-4C11-9159-1C46F211125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0594022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66EDCA-D607-4824-9EA1-68C7795DAF9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7E1994-C567-4014-B36D-5521F259577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861245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5C64FA-B3C4-431E-A310-3807909DFD2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69B8EF-371E-442D-AA92-525E05FB13A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324861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835246-2E7B-4C64-A910-2A345521FA2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A9D89-B1A6-4D60-A5D9-E8F050667D9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5930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C489A8-56C6-4520-86A9-673F4C0994E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B504F1-61DA-4A26-9825-FCDF495C49F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8987153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CA8D0D-50D5-4C4F-B069-24730B4F9DC9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DF6CCE-E457-4E17-A0D8-04DAB93A6E4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9549934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204B1F-035D-481A-A67F-C7AD19A34408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60F7AE-F7B9-4192-BD8E-1CEF4D48D3E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3030591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8370BA-93D3-46A7-94BF-79EBA4D7C07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874ECA-B552-485B-B292-738FDF587FB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3905874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B05F8C-FCE3-4DCC-9253-6C85F404FC8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E6F0AE-22BD-40EB-92F9-670F1832529A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907816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C489A8-56C6-4520-86A9-673F4C0994E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B504F1-61DA-4A26-9825-FCDF495C49F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5320220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5CB813-41ED-42CB-A49E-2655AEAA3C2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FC4C45-61B4-452F-B095-0074B002DA0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1981116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97B92A-677F-4E4C-BB7F-D6B8BB1079C7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88C868-854C-4CC9-A107-FDF442A6DAB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9657815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DC7D9A-31BB-4C9E-8207-C6DE72150254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1459C6-05C7-4A76-BB2C-3E3562C0FA66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6534184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64D88A-0EAB-474D-B471-D3B4717A51F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9715DF-E5EC-4396-A2F3-30140A31958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3600546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D20C81-7AAC-47F0-BB2D-B58718D8CA1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055EFE-907C-4C11-9159-1C46F211125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4130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5CB813-41ED-42CB-A49E-2655AEAA3C2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FC4C45-61B4-452F-B095-0074B002DA0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9783563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66EDCA-D607-4824-9EA1-68C7795DAF9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7E1994-C567-4014-B36D-5521F259577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036124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5C64FA-B3C4-431E-A310-3807909DFD2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69B8EF-371E-442D-AA92-525E05FB13A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6335623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835246-2E7B-4C64-A910-2A345521FA2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A9D89-B1A6-4D60-A5D9-E8F050667D9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2070387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CA8D0D-50D5-4C4F-B069-24730B4F9DC9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DF6CCE-E457-4E17-A0D8-04DAB93A6E4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5594075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204B1F-035D-481A-A67F-C7AD19A34408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60F7AE-F7B9-4192-BD8E-1CEF4D48D3E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468862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8370BA-93D3-46A7-94BF-79EBA4D7C07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874ECA-B552-485B-B292-738FDF587FB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7885145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B05F8C-FCE3-4DCC-9253-6C85F404FC8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E6F0AE-22BD-40EB-92F9-670F1832529A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1784447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37BB9-AA1B-4062-885C-F8A656A84743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22.09.2020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9DC4E-36C7-415D-BA3F-6A97D5464CE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305052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5770A-D94B-42A8-BF4C-E2B785880F2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05725-953E-4DBA-A218-D3E3B8AB7068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22.09.2020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553458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39469-0F3B-431C-B6CC-F40023385FD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9FA43-87DC-457A-99DB-A549BCE06D92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22.09.2020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7900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97B92A-677F-4E4C-BB7F-D6B8BB1079C7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88C868-854C-4CC9-A107-FDF442A6DAB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8606505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BC5BC-541C-46A6-A001-8808F35ADC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953B-3198-43E1-9782-4BDA444ED898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22.09.2020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2272987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2080C-D850-4C29-B447-D2D08C9860C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40DB4-8C45-4993-B5BD-EE26220775B2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22.09.2020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7131815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0A99C-A3D1-4E1D-ACF4-05EA4A45F9E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2CA6F-B439-44A7-BBDA-BC12E352E3D1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22.09.2020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3943330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3075E-4FF2-4B58-AD2D-6FC8528476E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4E2CB-6DEF-4934-91EE-E9E589B9AC17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22.09.2020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254099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B6A0A-8393-483D-AE27-2924983AF7E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6B8B1-CD82-4C15-A19B-76309E461C0A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22.09.2020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4741271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A95CB-6737-4725-A91A-03A19DD693B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14724-9E20-45D0-B4E0-49E331B716AD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22.09.2020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1397514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63361-94BD-4334-BDC4-E7E51CB6D8F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B401F-10E8-4E97-AEF6-1A5D0DCF62AD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22.09.2020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7681215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E11B6-FAB4-4DBC-91C6-B26DF7B6FA1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65A78-94C5-4976-B8EE-FD55E2528881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22.09.2020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5865386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3A4C9-249E-41AB-A48B-521001E1D0E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9DD46-692D-467B-83C8-5780952C6BEF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22.09.2020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2221199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E5861-FA0B-40AA-8371-227558D2DC3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6A85A-53D7-4237-B04B-0ADB580CB2B8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22.09.2020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1643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DC7D9A-31BB-4C9E-8207-C6DE72150254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1459C6-05C7-4A76-BB2C-3E3562C0FA66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52835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64D88A-0EAB-474D-B471-D3B4717A51F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9715DF-E5EC-4396-A2F3-30140A31958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9913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D20C81-7AAC-47F0-BB2D-B58718D8CA1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055EFE-907C-4C11-9159-1C46F211125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009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56589-8C84-4120-B5EC-244108F8882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98607-10C6-4D21-8964-9A88488586A8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77579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66EDCA-D607-4824-9EA1-68C7795DAF9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7E1994-C567-4014-B36D-5521F259577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0881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5C64FA-B3C4-431E-A310-3807909DFD2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69B8EF-371E-442D-AA92-525E05FB13A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0788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835246-2E7B-4C64-A910-2A345521FA2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A9D89-B1A6-4D60-A5D9-E8F050667D9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35116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CA8D0D-50D5-4C4F-B069-24730B4F9DC9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DF6CCE-E457-4E17-A0D8-04DAB93A6E4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02852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204B1F-035D-481A-A67F-C7AD19A34408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60F7AE-F7B9-4192-BD8E-1CEF4D48D3E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0184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8370BA-93D3-46A7-94BF-79EBA4D7C07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874ECA-B552-485B-B292-738FDF587FB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54832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B05F8C-FCE3-4DCC-9253-6C85F404FC8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E6F0AE-22BD-40EB-92F9-670F1832529A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95398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C489A8-56C6-4520-86A9-673F4C0994E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B504F1-61DA-4A26-9825-FCDF495C49F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06502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5CB813-41ED-42CB-A49E-2655AEAA3C2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FC4C45-61B4-452F-B095-0074B002DA0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77368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97B92A-677F-4E4C-BB7F-D6B8BB1079C7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88C868-854C-4CC9-A107-FDF442A6DAB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854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92E50-929E-44F1-8A3A-AC77B866944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83750-7D59-4C13-B216-A104C9524E54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98924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DC7D9A-31BB-4C9E-8207-C6DE72150254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1459C6-05C7-4A76-BB2C-3E3562C0FA66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3087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64D88A-0EAB-474D-B471-D3B4717A51F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9715DF-E5EC-4396-A2F3-30140A31958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671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D20C81-7AAC-47F0-BB2D-B58718D8CA1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055EFE-907C-4C11-9159-1C46F211125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904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66EDCA-D607-4824-9EA1-68C7795DAF9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7E1994-C567-4014-B36D-5521F259577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36217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5C64FA-B3C4-431E-A310-3807909DFD2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69B8EF-371E-442D-AA92-525E05FB13A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92692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835246-2E7B-4C64-A910-2A345521FA2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A9D89-B1A6-4D60-A5D9-E8F050667D9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65249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CA8D0D-50D5-4C4F-B069-24730B4F9DC9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DF6CCE-E457-4E17-A0D8-04DAB93A6E4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93951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204B1F-035D-481A-A67F-C7AD19A34408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60F7AE-F7B9-4192-BD8E-1CEF4D48D3E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5874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8370BA-93D3-46A7-94BF-79EBA4D7C07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874ECA-B552-485B-B292-738FDF587FB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18026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B05F8C-FCE3-4DCC-9253-6C85F404FC8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E6F0AE-22BD-40EB-92F9-670F1832529A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054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466B4F-602E-4F08-AE59-60B4E13C360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4D941-BDEB-4FA3-AFDA-CF56D2AD0C47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21744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C489A8-56C6-4520-86A9-673F4C0994E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B504F1-61DA-4A26-9825-FCDF495C49F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58009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5CB813-41ED-42CB-A49E-2655AEAA3C2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FC4C45-61B4-452F-B095-0074B002DA0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95550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97B92A-677F-4E4C-BB7F-D6B8BB1079C7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88C868-854C-4CC9-A107-FDF442A6DAB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60813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DC7D9A-31BB-4C9E-8207-C6DE72150254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1459C6-05C7-4A76-BB2C-3E3562C0FA66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60735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64D88A-0EAB-474D-B471-D3B4717A51F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9715DF-E5EC-4396-A2F3-30140A31958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24258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D20C81-7AAC-47F0-BB2D-B58718D8CA1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055EFE-907C-4C11-9159-1C46F211125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135369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66EDCA-D607-4824-9EA1-68C7795DAF9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7E1994-C567-4014-B36D-5521F259577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532834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5C64FA-B3C4-431E-A310-3807909DFD2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69B8EF-371E-442D-AA92-525E05FB13A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810970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835246-2E7B-4C64-A910-2A345521FA2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A9D89-B1A6-4D60-A5D9-E8F050667D9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0646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CA8D0D-50D5-4C4F-B069-24730B4F9DC9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DF6CCE-E457-4E17-A0D8-04DAB93A6E4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23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2ACF9D-FFC0-438D-ABA3-FAC92022E14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F97F7-63C0-4FEF-852D-A22878945BAD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76067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204B1F-035D-481A-A67F-C7AD19A34408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60F7AE-F7B9-4192-BD8E-1CEF4D48D3E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601557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8370BA-93D3-46A7-94BF-79EBA4D7C07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874ECA-B552-485B-B292-738FDF587FB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74247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B05F8C-FCE3-4DCC-9253-6C85F404FC8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E6F0AE-22BD-40EB-92F9-670F1832529A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204087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C489A8-56C6-4520-86A9-673F4C0994E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B504F1-61DA-4A26-9825-FCDF495C49F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331160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5CB813-41ED-42CB-A49E-2655AEAA3C2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FC4C45-61B4-452F-B095-0074B002DA0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00668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97B92A-677F-4E4C-BB7F-D6B8BB1079C7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88C868-854C-4CC9-A107-FDF442A6DAB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91486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DC7D9A-31BB-4C9E-8207-C6DE72150254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1459C6-05C7-4A76-BB2C-3E3562C0FA66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0867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64D88A-0EAB-474D-B471-D3B4717A51F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9715DF-E5EC-4396-A2F3-30140A31958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403128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D20C81-7AAC-47F0-BB2D-B58718D8CA1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055EFE-907C-4C11-9159-1C46F211125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33680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66EDCA-D607-4824-9EA1-68C7795DAF9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7E1994-C567-4014-B36D-5521F259577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76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4D9CD-862F-458A-837F-5DACADCF450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E505B-BC45-4A8A-AAF2-BDB8FC12F78F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235922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5C64FA-B3C4-431E-A310-3807909DFD2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69B8EF-371E-442D-AA92-525E05FB13A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91375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835246-2E7B-4C64-A910-2A345521FA2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A9D89-B1A6-4D60-A5D9-E8F050667D9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868279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CA8D0D-50D5-4C4F-B069-24730B4F9DC9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DF6CCE-E457-4E17-A0D8-04DAB93A6E4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38223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204B1F-035D-481A-A67F-C7AD19A34408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60F7AE-F7B9-4192-BD8E-1CEF4D48D3E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697774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8370BA-93D3-46A7-94BF-79EBA4D7C07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874ECA-B552-485B-B292-738FDF587FB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003089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B05F8C-FCE3-4DCC-9253-6C85F404FC8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E6F0AE-22BD-40EB-92F9-670F1832529A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601743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C489A8-56C6-4520-86A9-673F4C0994E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B504F1-61DA-4A26-9825-FCDF495C49F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94761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5CB813-41ED-42CB-A49E-2655AEAA3C2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FC4C45-61B4-452F-B095-0074B002DA0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2136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97B92A-677F-4E4C-BB7F-D6B8BB1079C7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88C868-854C-4CC9-A107-FDF442A6DAB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826558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DC7D9A-31BB-4C9E-8207-C6DE72150254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1459C6-05C7-4A76-BB2C-3E3562C0FA66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56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4BFB2-7EBB-44E0-86C4-EFA1BBA31F7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BEB12-04D1-4ACE-8B09-C7949C2A9CEE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68277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64D88A-0EAB-474D-B471-D3B4717A51F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9715DF-E5EC-4396-A2F3-30140A31958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77736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D20C81-7AAC-47F0-BB2D-B58718D8CA1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055EFE-907C-4C11-9159-1C46F211125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22928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66EDCA-D607-4824-9EA1-68C7795DAF9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7E1994-C567-4014-B36D-5521F259577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0721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5C64FA-B3C4-431E-A310-3807909DFD2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69B8EF-371E-442D-AA92-525E05FB13A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8237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835246-2E7B-4C64-A910-2A345521FA2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A9D89-B1A6-4D60-A5D9-E8F050667D9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11346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CA8D0D-50D5-4C4F-B069-24730B4F9DC9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DF6CCE-E457-4E17-A0D8-04DAB93A6E4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427396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204B1F-035D-481A-A67F-C7AD19A34408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60F7AE-F7B9-4192-BD8E-1CEF4D48D3E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00777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8370BA-93D3-46A7-94BF-79EBA4D7C07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874ECA-B552-485B-B292-738FDF587FB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598629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B05F8C-FCE3-4DCC-9253-6C85F404FC8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E6F0AE-22BD-40EB-92F9-670F1832529A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439333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C489A8-56C6-4520-86A9-673F4C0994E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B504F1-61DA-4A26-9825-FCDF495C49F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95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8C9DA-AF0E-4E82-82E8-70D1B06B75D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8B037-1547-454C-9854-33514FF24AEC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551988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5CB813-41ED-42CB-A49E-2655AEAA3C2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FC4C45-61B4-452F-B095-0074B002DA0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852170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97B92A-677F-4E4C-BB7F-D6B8BB1079C7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88C868-854C-4CC9-A107-FDF442A6DAB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900038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DC7D9A-31BB-4C9E-8207-C6DE72150254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1459C6-05C7-4A76-BB2C-3E3562C0FA66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196280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64D88A-0EAB-474D-B471-D3B4717A51F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9715DF-E5EC-4396-A2F3-30140A31958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04266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D20C81-7AAC-47F0-BB2D-B58718D8CA1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055EFE-907C-4C11-9159-1C46F211125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871857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66EDCA-D607-4824-9EA1-68C7795DAF9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7E1994-C567-4014-B36D-5521F259577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721016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5C64FA-B3C4-431E-A310-3807909DFD2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69B8EF-371E-442D-AA92-525E05FB13A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006741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835246-2E7B-4C64-A910-2A345521FA2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A9D89-B1A6-4D60-A5D9-E8F050667D9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535700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CA8D0D-50D5-4C4F-B069-24730B4F9DC9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DF6CCE-E457-4E17-A0D8-04DAB93A6E4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394846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204B1F-035D-481A-A67F-C7AD19A34408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60F7AE-F7B9-4192-BD8E-1CEF4D48D3E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041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73D3E-A5B4-4F41-804F-B71E875C8FC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4BCCA-0AC0-4BA0-9146-EC5E0D5B1261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038087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8370BA-93D3-46A7-94BF-79EBA4D7C07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874ECA-B552-485B-B292-738FDF587FB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220321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B05F8C-FCE3-4DCC-9253-6C85F404FC8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E6F0AE-22BD-40EB-92F9-670F1832529A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823199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C489A8-56C6-4520-86A9-673F4C0994E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B504F1-61DA-4A26-9825-FCDF495C49F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253824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5CB813-41ED-42CB-A49E-2655AEAA3C2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FC4C45-61B4-452F-B095-0074B002DA0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972766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97B92A-677F-4E4C-BB7F-D6B8BB1079C7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88C868-854C-4CC9-A107-FDF442A6DAB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02866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DC7D9A-31BB-4C9E-8207-C6DE72150254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1459C6-05C7-4A76-BB2C-3E3562C0FA66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270703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64D88A-0EAB-474D-B471-D3B4717A51F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9715DF-E5EC-4396-A2F3-30140A31958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576916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D20C81-7AAC-47F0-BB2D-B58718D8CA1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055EFE-907C-4C11-9159-1C46F211125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26258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66EDCA-D607-4824-9EA1-68C7795DAF9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7E1994-C567-4014-B36D-5521F259577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58320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5C64FA-B3C4-431E-A310-3807909DFD2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69B8EF-371E-442D-AA92-525E05FB13A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309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2" Type="http://schemas.openxmlformats.org/officeDocument/2006/relationships/slideLayout" Target="../slideLayouts/slideLayout119.xml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13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slideLayout" Target="../slideLayouts/slideLayout14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Relationship Id="rId1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slideLayout" Target="../slideLayouts/slideLayout156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slideLayout" Target="../slideLayouts/slideLayout155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Relationship Id="rId1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4.xml"/><Relationship Id="rId13" Type="http://schemas.openxmlformats.org/officeDocument/2006/relationships/slideLayout" Target="../slideLayouts/slideLayout169.xml"/><Relationship Id="rId3" Type="http://schemas.openxmlformats.org/officeDocument/2006/relationships/slideLayout" Target="../slideLayouts/slideLayout159.xml"/><Relationship Id="rId7" Type="http://schemas.openxmlformats.org/officeDocument/2006/relationships/slideLayout" Target="../slideLayouts/slideLayout163.xml"/><Relationship Id="rId12" Type="http://schemas.openxmlformats.org/officeDocument/2006/relationships/slideLayout" Target="../slideLayouts/slideLayout168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62.xml"/><Relationship Id="rId11" Type="http://schemas.openxmlformats.org/officeDocument/2006/relationships/slideLayout" Target="../slideLayouts/slideLayout167.xml"/><Relationship Id="rId5" Type="http://schemas.openxmlformats.org/officeDocument/2006/relationships/slideLayout" Target="../slideLayouts/slideLayout161.xml"/><Relationship Id="rId10" Type="http://schemas.openxmlformats.org/officeDocument/2006/relationships/slideLayout" Target="../slideLayouts/slideLayout166.xml"/><Relationship Id="rId4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5.xml"/><Relationship Id="rId14" Type="http://schemas.openxmlformats.org/officeDocument/2006/relationships/theme" Target="../theme/theme1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slideLayout" Target="../slideLayouts/slideLayout117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A3D4DE10-5D34-49E2-B85E-F13642BFE281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126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127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fld id="{EBF72E11-CDD4-43AC-B022-7C34C9809B17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  <p:sldLayoutId id="2147484170" r:id="rId12"/>
    <p:sldLayoutId id="214748417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0E248-0370-44A5-8E8E-9D8366460C3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1331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45572B-E80B-441B-BA39-7523B454EBF7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581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0" r:id="rId1"/>
    <p:sldLayoutId id="2147484301" r:id="rId2"/>
    <p:sldLayoutId id="2147484302" r:id="rId3"/>
    <p:sldLayoutId id="2147484303" r:id="rId4"/>
    <p:sldLayoutId id="2147484304" r:id="rId5"/>
    <p:sldLayoutId id="2147484305" r:id="rId6"/>
    <p:sldLayoutId id="2147484306" r:id="rId7"/>
    <p:sldLayoutId id="2147484307" r:id="rId8"/>
    <p:sldLayoutId id="2147484308" r:id="rId9"/>
    <p:sldLayoutId id="2147484309" r:id="rId10"/>
    <p:sldLayoutId id="2147484310" r:id="rId11"/>
    <p:sldLayoutId id="2147484311" r:id="rId12"/>
    <p:sldLayoutId id="214748431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0E248-0370-44A5-8E8E-9D8366460C3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1331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45572B-E80B-441B-BA39-7523B454EBF7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877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4" r:id="rId1"/>
    <p:sldLayoutId id="2147484315" r:id="rId2"/>
    <p:sldLayoutId id="2147484316" r:id="rId3"/>
    <p:sldLayoutId id="2147484317" r:id="rId4"/>
    <p:sldLayoutId id="2147484318" r:id="rId5"/>
    <p:sldLayoutId id="2147484319" r:id="rId6"/>
    <p:sldLayoutId id="2147484320" r:id="rId7"/>
    <p:sldLayoutId id="2147484321" r:id="rId8"/>
    <p:sldLayoutId id="2147484322" r:id="rId9"/>
    <p:sldLayoutId id="2147484323" r:id="rId10"/>
    <p:sldLayoutId id="2147484324" r:id="rId11"/>
    <p:sldLayoutId id="2147484325" r:id="rId12"/>
    <p:sldLayoutId id="214748432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0E248-0370-44A5-8E8E-9D8366460C3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1331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45572B-E80B-441B-BA39-7523B454EBF7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913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  <p:sldLayoutId id="2147484329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  <p:sldLayoutId id="2147484339" r:id="rId12"/>
    <p:sldLayoutId id="214748434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FFC6B3B1-1D2D-44B9-AA33-CBAC6A33859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663300"/>
                </a:solidFill>
                <a:latin typeface="Arial" charset="0"/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663300"/>
                </a:solidFill>
                <a:latin typeface="Arial" charset="0"/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CC6600"/>
                </a:solidFill>
                <a:latin typeface="Arial" charset="0"/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663300"/>
                </a:solidFill>
                <a:latin typeface="Arial" charset="0"/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CC6600"/>
                </a:solidFill>
                <a:latin typeface="Arial" charset="0"/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CC6600"/>
                </a:solidFill>
                <a:latin typeface="Arial" charset="0"/>
              </a:endParaRPr>
            </a:p>
          </p:txBody>
        </p:sp>
      </p:grpSp>
      <p:sp>
        <p:nvSpPr>
          <p:cNvPr id="276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76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fld id="{048F0A95-81F6-404B-B7C1-5E3B33304A21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22.09.2020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960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  <p:sldLayoutId id="2147484353" r:id="rId12"/>
    <p:sldLayoutId id="214748435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0E248-0370-44A5-8E8E-9D8366460C3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1331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45572B-E80B-441B-BA39-7523B454EBF7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86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89" r:id="rId2"/>
    <p:sldLayoutId id="2147484190" r:id="rId3"/>
    <p:sldLayoutId id="2147484191" r:id="rId4"/>
    <p:sldLayoutId id="2147484192" r:id="rId5"/>
    <p:sldLayoutId id="2147484193" r:id="rId6"/>
    <p:sldLayoutId id="2147484194" r:id="rId7"/>
    <p:sldLayoutId id="2147484195" r:id="rId8"/>
    <p:sldLayoutId id="2147484196" r:id="rId9"/>
    <p:sldLayoutId id="2147484197" r:id="rId10"/>
    <p:sldLayoutId id="2147484198" r:id="rId11"/>
    <p:sldLayoutId id="2147484199" r:id="rId12"/>
    <p:sldLayoutId id="214748420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0E248-0370-44A5-8E8E-9D8366460C3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1331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45572B-E80B-441B-BA39-7523B454EBF7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874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  <p:sldLayoutId id="2147484203" r:id="rId2"/>
    <p:sldLayoutId id="2147484204" r:id="rId3"/>
    <p:sldLayoutId id="2147484205" r:id="rId4"/>
    <p:sldLayoutId id="2147484206" r:id="rId5"/>
    <p:sldLayoutId id="2147484207" r:id="rId6"/>
    <p:sldLayoutId id="2147484208" r:id="rId7"/>
    <p:sldLayoutId id="2147484209" r:id="rId8"/>
    <p:sldLayoutId id="2147484210" r:id="rId9"/>
    <p:sldLayoutId id="2147484211" r:id="rId10"/>
    <p:sldLayoutId id="2147484212" r:id="rId11"/>
    <p:sldLayoutId id="2147484213" r:id="rId12"/>
    <p:sldLayoutId id="214748421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0E248-0370-44A5-8E8E-9D8366460C3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1331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45572B-E80B-441B-BA39-7523B454EBF7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971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6" r:id="rId1"/>
    <p:sldLayoutId id="2147484217" r:id="rId2"/>
    <p:sldLayoutId id="2147484218" r:id="rId3"/>
    <p:sldLayoutId id="2147484219" r:id="rId4"/>
    <p:sldLayoutId id="2147484220" r:id="rId5"/>
    <p:sldLayoutId id="2147484221" r:id="rId6"/>
    <p:sldLayoutId id="2147484222" r:id="rId7"/>
    <p:sldLayoutId id="2147484223" r:id="rId8"/>
    <p:sldLayoutId id="2147484224" r:id="rId9"/>
    <p:sldLayoutId id="2147484225" r:id="rId10"/>
    <p:sldLayoutId id="2147484226" r:id="rId11"/>
    <p:sldLayoutId id="2147484227" r:id="rId12"/>
    <p:sldLayoutId id="214748422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0E248-0370-44A5-8E8E-9D8366460C3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1331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45572B-E80B-441B-BA39-7523B454EBF7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594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0" r:id="rId1"/>
    <p:sldLayoutId id="2147484231" r:id="rId2"/>
    <p:sldLayoutId id="2147484232" r:id="rId3"/>
    <p:sldLayoutId id="2147484233" r:id="rId4"/>
    <p:sldLayoutId id="2147484234" r:id="rId5"/>
    <p:sldLayoutId id="2147484235" r:id="rId6"/>
    <p:sldLayoutId id="2147484236" r:id="rId7"/>
    <p:sldLayoutId id="2147484237" r:id="rId8"/>
    <p:sldLayoutId id="2147484238" r:id="rId9"/>
    <p:sldLayoutId id="2147484239" r:id="rId10"/>
    <p:sldLayoutId id="2147484240" r:id="rId11"/>
    <p:sldLayoutId id="2147484241" r:id="rId12"/>
    <p:sldLayoutId id="214748424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0E248-0370-44A5-8E8E-9D8366460C3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1331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45572B-E80B-441B-BA39-7523B454EBF7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15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4" r:id="rId1"/>
    <p:sldLayoutId id="2147484245" r:id="rId2"/>
    <p:sldLayoutId id="2147484246" r:id="rId3"/>
    <p:sldLayoutId id="2147484247" r:id="rId4"/>
    <p:sldLayoutId id="2147484248" r:id="rId5"/>
    <p:sldLayoutId id="2147484249" r:id="rId6"/>
    <p:sldLayoutId id="2147484250" r:id="rId7"/>
    <p:sldLayoutId id="2147484251" r:id="rId8"/>
    <p:sldLayoutId id="2147484252" r:id="rId9"/>
    <p:sldLayoutId id="2147484253" r:id="rId10"/>
    <p:sldLayoutId id="2147484254" r:id="rId11"/>
    <p:sldLayoutId id="2147484255" r:id="rId12"/>
    <p:sldLayoutId id="214748425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0E248-0370-44A5-8E8E-9D8366460C3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1331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45572B-E80B-441B-BA39-7523B454EBF7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165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8" r:id="rId1"/>
    <p:sldLayoutId id="2147484259" r:id="rId2"/>
    <p:sldLayoutId id="2147484260" r:id="rId3"/>
    <p:sldLayoutId id="2147484261" r:id="rId4"/>
    <p:sldLayoutId id="2147484262" r:id="rId5"/>
    <p:sldLayoutId id="2147484263" r:id="rId6"/>
    <p:sldLayoutId id="2147484264" r:id="rId7"/>
    <p:sldLayoutId id="2147484265" r:id="rId8"/>
    <p:sldLayoutId id="2147484266" r:id="rId9"/>
    <p:sldLayoutId id="2147484267" r:id="rId10"/>
    <p:sldLayoutId id="2147484268" r:id="rId11"/>
    <p:sldLayoutId id="2147484269" r:id="rId12"/>
    <p:sldLayoutId id="214748427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0E248-0370-44A5-8E8E-9D8366460C3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1331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45572B-E80B-441B-BA39-7523B454EBF7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44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2" r:id="rId1"/>
    <p:sldLayoutId id="2147484273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281" r:id="rId10"/>
    <p:sldLayoutId id="2147484282" r:id="rId11"/>
    <p:sldLayoutId id="2147484283" r:id="rId12"/>
    <p:sldLayoutId id="214748428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0E248-0370-44A5-8E8E-9D8366460C3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1331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45572B-E80B-441B-BA39-7523B454EBF7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525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  <p:sldLayoutId id="2147484297" r:id="rId12"/>
    <p:sldLayoutId id="214748429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6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8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9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1828800"/>
            <a:ext cx="5867400" cy="2209800"/>
          </a:xfrm>
        </p:spPr>
        <p:txBody>
          <a:bodyPr/>
          <a:lstStyle/>
          <a:p>
            <a:pPr algn="ctr" eaLnBrk="1" hangingPunct="1"/>
            <a:r>
              <a:rPr lang="ru-RU" altLang="ru-RU" i="1" dirty="0" smtClean="0">
                <a:latin typeface="Bradley Hand ITC" panose="03070402050302030203" pitchFamily="66" charset="0"/>
              </a:rPr>
              <a:t>Публичный отчет</a:t>
            </a:r>
            <a:br>
              <a:rPr lang="ru-RU" altLang="ru-RU" i="1" dirty="0" smtClean="0">
                <a:latin typeface="Bradley Hand ITC" panose="03070402050302030203" pitchFamily="66" charset="0"/>
              </a:rPr>
            </a:br>
            <a:r>
              <a:rPr lang="ru-RU" altLang="ru-RU" sz="2800" i="1" dirty="0">
                <a:latin typeface="Bradley Hand ITC" panose="03070402050302030203" pitchFamily="66" charset="0"/>
              </a:rPr>
              <a:t>О</a:t>
            </a:r>
            <a:r>
              <a:rPr lang="ru-RU" altLang="ru-RU" sz="2800" i="1" dirty="0" smtClean="0">
                <a:latin typeface="Bradley Hand ITC" panose="03070402050302030203" pitchFamily="66" charset="0"/>
              </a:rPr>
              <a:t>бразование: проблемы, задачи, решение</a:t>
            </a:r>
            <a:endParaRPr lang="ru-RU" altLang="ru-RU" i="1" dirty="0" smtClean="0">
              <a:latin typeface="Bradley Hand ITC" panose="03070402050302030203" pitchFamily="66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4267200"/>
            <a:ext cx="6629400" cy="2133600"/>
          </a:xfrm>
        </p:spPr>
        <p:txBody>
          <a:bodyPr/>
          <a:lstStyle/>
          <a:p>
            <a:pPr eaLnBrk="1" hangingPunct="1"/>
            <a:r>
              <a:rPr lang="ru-RU" altLang="ru-RU" sz="3600" i="1" smtClean="0">
                <a:latin typeface="Bradley Hand ITC" panose="03070402050302030203" pitchFamily="66" charset="0"/>
              </a:rPr>
              <a:t>Директора МБОУ СОШ № </a:t>
            </a:r>
            <a:r>
              <a:rPr lang="ru-RU" altLang="ru-RU" sz="3600" b="1" i="1" smtClean="0">
                <a:latin typeface="Bradley Hand ITC" panose="03070402050302030203" pitchFamily="66" charset="0"/>
              </a:rPr>
              <a:t>58  </a:t>
            </a:r>
            <a:r>
              <a:rPr lang="ru-RU" altLang="ru-RU" sz="3600" i="1" smtClean="0">
                <a:latin typeface="Bradley Hand ITC" panose="03070402050302030203" pitchFamily="66" charset="0"/>
              </a:rPr>
              <a:t>за </a:t>
            </a:r>
            <a:r>
              <a:rPr lang="ru-RU" altLang="ru-RU" sz="3600" b="1" i="1" smtClean="0">
                <a:latin typeface="Bradley Hand ITC" panose="03070402050302030203" pitchFamily="66" charset="0"/>
              </a:rPr>
              <a:t>2019 – 2020</a:t>
            </a:r>
            <a:r>
              <a:rPr lang="ru-RU" altLang="ru-RU" sz="3600" i="1" smtClean="0">
                <a:latin typeface="Bradley Hand ITC" panose="03070402050302030203" pitchFamily="66" charset="0"/>
              </a:rPr>
              <a:t> учебный год Бугаковой М.В.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769938"/>
          </a:xfrm>
        </p:spPr>
        <p:txBody>
          <a:bodyPr anchorCtr="1"/>
          <a:lstStyle/>
          <a:p>
            <a:pPr eaLnBrk="1" hangingPunct="1"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Анализ успеваемости 3-х классов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55830035"/>
              </p:ext>
            </p:extLst>
          </p:nvPr>
        </p:nvGraphicFramePr>
        <p:xfrm>
          <a:off x="508000" y="1346200"/>
          <a:ext cx="83566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952500"/>
          </a:xfrm>
        </p:spPr>
        <p:txBody>
          <a:bodyPr anchorCtr="1"/>
          <a:lstStyle/>
          <a:p>
            <a:pPr eaLnBrk="1" hangingPunct="1">
              <a:defRPr/>
            </a:pPr>
            <a:r>
              <a:rPr lang="ru-RU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Анализ успеваемости 4-х классов</a:t>
            </a: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2828338392"/>
              </p:ext>
            </p:extLst>
          </p:nvPr>
        </p:nvGraphicFramePr>
        <p:xfrm>
          <a:off x="228600" y="1524000"/>
          <a:ext cx="8763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9144000" cy="685800"/>
          </a:xfrm>
        </p:spPr>
        <p:txBody>
          <a:bodyPr anchorCtr="1"/>
          <a:lstStyle/>
          <a:p>
            <a:pPr eaLnBrk="1" hangingPunct="1"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Анализ успеваемости 5-х классов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53614991"/>
              </p:ext>
            </p:extLst>
          </p:nvPr>
        </p:nvGraphicFramePr>
        <p:xfrm>
          <a:off x="395288" y="1143000"/>
          <a:ext cx="8596312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9144000" cy="685800"/>
          </a:xfrm>
        </p:spPr>
        <p:txBody>
          <a:bodyPr anchorCtr="1"/>
          <a:lstStyle/>
          <a:p>
            <a:pPr eaLnBrk="1" hangingPunct="1">
              <a:defRPr/>
            </a:pPr>
            <a:r>
              <a:rPr lang="ru-RU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Анализ успеваемости 6-х классов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64896260"/>
              </p:ext>
            </p:extLst>
          </p:nvPr>
        </p:nvGraphicFramePr>
        <p:xfrm>
          <a:off x="152400" y="1219200"/>
          <a:ext cx="8686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533400"/>
          </a:xfrm>
        </p:spPr>
        <p:txBody>
          <a:bodyPr anchorCtr="1"/>
          <a:lstStyle/>
          <a:p>
            <a:pPr eaLnBrk="1" hangingPunct="1">
              <a:defRPr/>
            </a:pPr>
            <a:r>
              <a:rPr lang="ru-RU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Анализ успеваемости 7-х классов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21263779"/>
              </p:ext>
            </p:extLst>
          </p:nvPr>
        </p:nvGraphicFramePr>
        <p:xfrm>
          <a:off x="381000" y="1219200"/>
          <a:ext cx="8458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9144000" cy="609600"/>
          </a:xfrm>
        </p:spPr>
        <p:txBody>
          <a:bodyPr anchorCtr="1"/>
          <a:lstStyle/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Анализ успеваемости 8-х классов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25480400"/>
              </p:ext>
            </p:extLst>
          </p:nvPr>
        </p:nvGraphicFramePr>
        <p:xfrm>
          <a:off x="304800" y="1255713"/>
          <a:ext cx="8534400" cy="468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9144000" cy="563563"/>
          </a:xfrm>
        </p:spPr>
        <p:txBody>
          <a:bodyPr anchorCtr="1"/>
          <a:lstStyle/>
          <a:p>
            <a:pPr eaLnBrk="1" hangingPunct="1">
              <a:defRPr/>
            </a:pPr>
            <a:r>
              <a:rPr lang="ru-RU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Анализ успеваемости 9-х классов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10433442"/>
              </p:ext>
            </p:extLst>
          </p:nvPr>
        </p:nvGraphicFramePr>
        <p:xfrm>
          <a:off x="304800" y="1143000"/>
          <a:ext cx="8153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9144000" cy="411163"/>
          </a:xfrm>
        </p:spPr>
        <p:txBody>
          <a:bodyPr anchorCtr="1"/>
          <a:lstStyle/>
          <a:p>
            <a:pPr eaLnBrk="1" hangingPunct="1"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Анализ успеваемости 10 ,11 классов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47793393"/>
              </p:ext>
            </p:extLst>
          </p:nvPr>
        </p:nvGraphicFramePr>
        <p:xfrm>
          <a:off x="228600" y="1524000"/>
          <a:ext cx="8763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533400"/>
          </a:xfrm>
        </p:spPr>
        <p:txBody>
          <a:bodyPr anchorCtr="1"/>
          <a:lstStyle/>
          <a:p>
            <a:pPr eaLnBrk="1" hangingPunct="1">
              <a:defRPr/>
            </a:pP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Успеваемость учащихся за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2019 - 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2020 учебный год</a:t>
            </a:r>
            <a:endParaRPr lang="ru-RU" sz="2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smtClean="0">
              <a:solidFill>
                <a:srgbClr val="000000"/>
              </a:solidFill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84759786"/>
              </p:ext>
            </p:extLst>
          </p:nvPr>
        </p:nvGraphicFramePr>
        <p:xfrm>
          <a:off x="355600" y="939800"/>
          <a:ext cx="8509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34010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9144000" cy="487363"/>
          </a:xfrm>
        </p:spPr>
        <p:txBody>
          <a:bodyPr anchorCtr="1"/>
          <a:lstStyle/>
          <a:p>
            <a:pPr eaLnBrk="1" hangingPunct="1"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Анализ успеваемости по предметам за 2019-2020 учебный год</a:t>
            </a:r>
            <a:r>
              <a:rPr lang="ru-R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80186940"/>
              </p:ext>
            </p:extLst>
          </p:nvPr>
        </p:nvGraphicFramePr>
        <p:xfrm>
          <a:off x="228600" y="1066800"/>
          <a:ext cx="8839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685800"/>
          </a:xfrm>
        </p:spPr>
        <p:txBody>
          <a:bodyPr/>
          <a:lstStyle/>
          <a:p>
            <a:pPr algn="ctr" eaLnBrk="1" hangingPunct="1"/>
            <a:r>
              <a:rPr lang="ru-RU" altLang="ru-RU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991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dirty="0" smtClean="0"/>
              <a:t>В 2019-2020 учебном году обучалось </a:t>
            </a:r>
            <a:r>
              <a:rPr lang="ru-RU" altLang="ru-RU" sz="2400" b="1" dirty="0" smtClean="0"/>
              <a:t>880 учащихся</a:t>
            </a:r>
            <a:r>
              <a:rPr lang="ru-RU" altLang="ru-RU" sz="2400" dirty="0" smtClean="0"/>
              <a:t>. Из них: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 i="1" dirty="0" smtClean="0"/>
              <a:t>44</a:t>
            </a:r>
            <a:r>
              <a:rPr lang="ru-RU" altLang="ru-RU" sz="2400" dirty="0" smtClean="0"/>
              <a:t> учащихся закончили с </a:t>
            </a:r>
            <a:r>
              <a:rPr lang="ru-RU" altLang="ru-RU" sz="2400" b="1" i="1" dirty="0" smtClean="0"/>
              <a:t>отличием </a:t>
            </a:r>
            <a:r>
              <a:rPr lang="ru-RU" altLang="ru-RU" sz="2400" i="1" dirty="0" smtClean="0"/>
              <a:t>(5,7%)</a:t>
            </a:r>
            <a:r>
              <a:rPr lang="ru-RU" altLang="ru-RU" sz="2400" dirty="0" smtClean="0"/>
              <a:t>.</a:t>
            </a:r>
            <a:endParaRPr lang="ru-RU" altLang="ru-RU" sz="2400" b="1" i="1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 i="1" dirty="0" smtClean="0"/>
              <a:t>8</a:t>
            </a:r>
            <a:r>
              <a:rPr lang="ru-RU" altLang="ru-RU" sz="2400" dirty="0" smtClean="0"/>
              <a:t> учащихся с одной </a:t>
            </a:r>
            <a:r>
              <a:rPr lang="ru-RU" altLang="ru-RU" sz="2400" b="1" i="1" dirty="0" smtClean="0"/>
              <a:t>с одной «4» </a:t>
            </a:r>
            <a:r>
              <a:rPr lang="ru-RU" altLang="ru-RU" sz="2400" i="1" dirty="0" smtClean="0"/>
              <a:t>( </a:t>
            </a:r>
            <a:r>
              <a:rPr lang="ru-RU" altLang="ru-RU" sz="2400" i="1" dirty="0"/>
              <a:t>1</a:t>
            </a:r>
            <a:r>
              <a:rPr lang="ru-RU" altLang="ru-RU" sz="2400" i="1" dirty="0" smtClean="0"/>
              <a:t>%)</a:t>
            </a:r>
            <a:r>
              <a:rPr lang="ru-RU" altLang="ru-RU" sz="2400" dirty="0" smtClean="0"/>
              <a:t>.</a:t>
            </a:r>
            <a:endParaRPr lang="ru-RU" altLang="ru-RU" sz="2400" i="1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 i="1" dirty="0" smtClean="0"/>
              <a:t>243</a:t>
            </a:r>
            <a:r>
              <a:rPr lang="ru-RU" altLang="ru-RU" sz="2400" dirty="0" smtClean="0"/>
              <a:t> учащихся обучаются </a:t>
            </a:r>
            <a:r>
              <a:rPr lang="ru-RU" altLang="ru-RU" sz="2400" b="1" i="1" dirty="0" smtClean="0"/>
              <a:t>на «4» и «5» </a:t>
            </a:r>
            <a:r>
              <a:rPr lang="ru-RU" altLang="ru-RU" sz="2400" i="1" dirty="0" smtClean="0"/>
              <a:t>( 31%)</a:t>
            </a:r>
            <a:r>
              <a:rPr lang="ru-RU" altLang="ru-RU" sz="2400" dirty="0" smtClean="0"/>
              <a:t>.</a:t>
            </a:r>
            <a:endParaRPr lang="ru-RU" altLang="ru-RU" sz="2400" b="1" i="1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 i="1" dirty="0" smtClean="0"/>
              <a:t>55 </a:t>
            </a:r>
            <a:r>
              <a:rPr lang="ru-RU" altLang="ru-RU" sz="2400" dirty="0" smtClean="0"/>
              <a:t>учащихся закончило </a:t>
            </a:r>
            <a:r>
              <a:rPr lang="ru-RU" altLang="ru-RU" sz="2400" b="1" i="1" dirty="0" smtClean="0"/>
              <a:t>с одной «3» </a:t>
            </a:r>
            <a:r>
              <a:rPr lang="ru-RU" altLang="ru-RU" sz="2400" i="1" dirty="0" smtClean="0"/>
              <a:t>( </a:t>
            </a:r>
            <a:r>
              <a:rPr lang="ru-RU" altLang="ru-RU" sz="2400" i="1" dirty="0"/>
              <a:t>7</a:t>
            </a:r>
            <a:r>
              <a:rPr lang="ru-RU" altLang="ru-RU" sz="2400" i="1" dirty="0" smtClean="0"/>
              <a:t>%))</a:t>
            </a:r>
            <a:r>
              <a:rPr lang="ru-RU" altLang="ru-RU" sz="2400" dirty="0" smtClean="0"/>
              <a:t>.</a:t>
            </a:r>
            <a:endParaRPr lang="ru-RU" altLang="ru-RU" sz="2400" b="1" i="1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 i="1" dirty="0" smtClean="0"/>
              <a:t>24</a:t>
            </a:r>
            <a:r>
              <a:rPr lang="ru-RU" altLang="ru-RU" sz="2400" dirty="0" smtClean="0"/>
              <a:t> учащихся переведено в следующий класс </a:t>
            </a:r>
            <a:r>
              <a:rPr lang="ru-RU" altLang="ru-RU" sz="2400" b="1" i="1" dirty="0" smtClean="0"/>
              <a:t>условно</a:t>
            </a:r>
            <a:r>
              <a:rPr lang="ru-RU" altLang="ru-RU" sz="2400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 i="1" dirty="0" smtClean="0"/>
              <a:t>4 обучающихся оставлены на повторный год обучения </a:t>
            </a:r>
            <a:r>
              <a:rPr lang="ru-RU" altLang="ru-RU" sz="2400" i="1" dirty="0" smtClean="0"/>
              <a:t>( 4 </a:t>
            </a:r>
            <a:r>
              <a:rPr lang="ru-RU" altLang="ru-RU" sz="2400" i="1" dirty="0" err="1" smtClean="0"/>
              <a:t>кл</a:t>
            </a:r>
            <a:r>
              <a:rPr lang="ru-RU" altLang="ru-RU" sz="2400" i="1" dirty="0" smtClean="0"/>
              <a:t>. – 1 человек, 9 </a:t>
            </a:r>
            <a:r>
              <a:rPr lang="ru-RU" altLang="ru-RU" sz="2400" i="1" dirty="0" err="1" smtClean="0"/>
              <a:t>кл</a:t>
            </a:r>
            <a:r>
              <a:rPr lang="ru-RU" altLang="ru-RU" sz="2400" i="1" dirty="0" smtClean="0"/>
              <a:t>. – 3 человека)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i="1" dirty="0" smtClean="0"/>
              <a:t>9 класс</a:t>
            </a:r>
            <a:r>
              <a:rPr lang="ru-RU" altLang="ru-RU" sz="2400" dirty="0" smtClean="0"/>
              <a:t> окончило 75 учащихся. Из них </a:t>
            </a:r>
            <a:r>
              <a:rPr lang="ru-RU" altLang="ru-RU" sz="2400" b="1" i="1" dirty="0" smtClean="0"/>
              <a:t>2</a:t>
            </a:r>
            <a:r>
              <a:rPr lang="ru-RU" altLang="ru-RU" sz="2400" dirty="0" smtClean="0"/>
              <a:t> учащихся получили аттестат особого образца </a:t>
            </a:r>
            <a:r>
              <a:rPr lang="ru-RU" altLang="ru-RU" sz="2400" b="1" i="1" dirty="0" smtClean="0"/>
              <a:t>с отличием.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dirty="0" smtClean="0"/>
              <a:t>11 класс </a:t>
            </a:r>
            <a:r>
              <a:rPr lang="ru-RU" altLang="ru-RU" sz="2400" dirty="0" smtClean="0"/>
              <a:t>окончило 23 человека.</a:t>
            </a:r>
          </a:p>
          <a:p>
            <a:pPr marL="0" lvl="0" indent="0" algn="just">
              <a:buClr>
                <a:srgbClr val="CC3300"/>
              </a:buClr>
              <a:buNone/>
              <a:defRPr/>
            </a:pPr>
            <a:r>
              <a:rPr lang="ru-RU" sz="2400" b="1" i="1" dirty="0" smtClean="0">
                <a:solidFill>
                  <a:srgbClr val="000000"/>
                </a:solidFill>
              </a:rPr>
              <a:t>Таким </a:t>
            </a:r>
            <a:r>
              <a:rPr lang="ru-RU" sz="2400" b="1" i="1" dirty="0">
                <a:solidFill>
                  <a:srgbClr val="000000"/>
                </a:solidFill>
              </a:rPr>
              <a:t>образом, КК</a:t>
            </a:r>
            <a:r>
              <a:rPr lang="ru-RU" sz="2400" dirty="0">
                <a:solidFill>
                  <a:srgbClr val="000000"/>
                </a:solidFill>
              </a:rPr>
              <a:t> ЗУН учащихся в </a:t>
            </a:r>
            <a:r>
              <a:rPr lang="ru-RU" sz="2400" dirty="0" smtClean="0">
                <a:solidFill>
                  <a:srgbClr val="000000"/>
                </a:solidFill>
              </a:rPr>
              <a:t>2019 </a:t>
            </a:r>
            <a:r>
              <a:rPr lang="ru-RU" sz="2400" dirty="0">
                <a:solidFill>
                  <a:srgbClr val="000000"/>
                </a:solidFill>
              </a:rPr>
              <a:t>– </a:t>
            </a:r>
            <a:r>
              <a:rPr lang="ru-RU" sz="2400" dirty="0" smtClean="0">
                <a:solidFill>
                  <a:srgbClr val="000000"/>
                </a:solidFill>
              </a:rPr>
              <a:t>2020 </a:t>
            </a:r>
            <a:r>
              <a:rPr lang="ru-RU" sz="2400" dirty="0">
                <a:solidFill>
                  <a:srgbClr val="000000"/>
                </a:solidFill>
              </a:rPr>
              <a:t>учебном году составил </a:t>
            </a:r>
            <a:r>
              <a:rPr lang="ru-RU" sz="2400" dirty="0" smtClean="0">
                <a:solidFill>
                  <a:srgbClr val="000000"/>
                </a:solidFill>
              </a:rPr>
              <a:t>-</a:t>
            </a:r>
            <a:r>
              <a:rPr lang="ru-RU" sz="2400" b="1" i="1" dirty="0" smtClean="0">
                <a:solidFill>
                  <a:srgbClr val="000000"/>
                </a:solidFill>
              </a:rPr>
              <a:t>39%,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а </a:t>
            </a:r>
            <a:r>
              <a:rPr lang="ru-RU" sz="2400" b="1" i="1" dirty="0">
                <a:solidFill>
                  <a:srgbClr val="000000"/>
                </a:solidFill>
              </a:rPr>
              <a:t>КУ</a:t>
            </a:r>
            <a:r>
              <a:rPr lang="ru-RU" sz="2400" dirty="0">
                <a:solidFill>
                  <a:srgbClr val="000000"/>
                </a:solidFill>
              </a:rPr>
              <a:t> ЗУН – </a:t>
            </a:r>
            <a:r>
              <a:rPr lang="ru-RU" sz="2400" b="1" i="1" dirty="0" smtClean="0">
                <a:solidFill>
                  <a:srgbClr val="000000"/>
                </a:solidFill>
              </a:rPr>
              <a:t>97%.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  <a:endParaRPr lang="ru-RU" sz="2400" dirty="0">
              <a:solidFill>
                <a:srgbClr val="000000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24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3"/>
          <p:cNvSpPr>
            <a:spLocks noGrp="1"/>
          </p:cNvSpPr>
          <p:nvPr>
            <p:ph type="title"/>
          </p:nvPr>
        </p:nvSpPr>
        <p:spPr>
          <a:xfrm>
            <a:off x="533400" y="1981200"/>
            <a:ext cx="8229600" cy="2743200"/>
          </a:xfrm>
        </p:spPr>
        <p:txBody>
          <a:bodyPr/>
          <a:lstStyle/>
          <a:p>
            <a:pPr algn="ctr"/>
            <a:r>
              <a:rPr lang="ru-RU" altLang="ru-RU" b="1" i="1" smtClean="0">
                <a:solidFill>
                  <a:srgbClr val="7030A0"/>
                </a:solidFill>
              </a:rPr>
              <a:t>Итоговая аттестация</a:t>
            </a:r>
          </a:p>
        </p:txBody>
      </p:sp>
    </p:spTree>
    <p:extLst>
      <p:ext uri="{BB962C8B-B14F-4D97-AF65-F5344CB8AC3E}">
        <p14:creationId xmlns:p14="http://schemas.microsoft.com/office/powerpoint/2010/main" xmlns="" val="376925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Прямоугольник 2"/>
          <p:cNvSpPr>
            <a:spLocks noChangeArrowheads="1"/>
          </p:cNvSpPr>
          <p:nvPr/>
        </p:nvSpPr>
        <p:spPr bwMode="auto">
          <a:xfrm>
            <a:off x="533400" y="457200"/>
            <a:ext cx="8458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C00000"/>
                </a:solidFill>
              </a:rPr>
              <a:t>Результаты государственной (итоговой) аттестации </a:t>
            </a:r>
            <a:endParaRPr lang="ru-RU" altLang="ru-RU">
              <a:solidFill>
                <a:srgbClr val="C00000"/>
              </a:solidFill>
            </a:endParaRPr>
          </a:p>
          <a:p>
            <a:pPr algn="ctr" eaLnBrk="1" hangingPunct="1"/>
            <a:r>
              <a:rPr lang="ru-RU" altLang="ru-RU" b="1">
                <a:solidFill>
                  <a:srgbClr val="C00000"/>
                </a:solidFill>
              </a:rPr>
              <a:t>в 2019-2020 учебном году</a:t>
            </a:r>
          </a:p>
          <a:p>
            <a:pPr algn="ctr" eaLnBrk="1" hangingPunct="1"/>
            <a:r>
              <a:rPr lang="ru-RU" altLang="ru-RU" b="1">
                <a:solidFill>
                  <a:srgbClr val="C00000"/>
                </a:solidFill>
              </a:rPr>
              <a:t>выпускников 11 –х классов</a:t>
            </a:r>
            <a:endParaRPr lang="ru-RU" altLang="ru-RU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4800" y="1752600"/>
          <a:ext cx="8610600" cy="4800599"/>
        </p:xfrm>
        <a:graphic>
          <a:graphicData uri="http://schemas.openxmlformats.org/drawingml/2006/table">
            <a:tbl>
              <a:tblPr/>
              <a:tblGrid>
                <a:gridCol w="26722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03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5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04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Предмет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Писали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Преодолели порог успешности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 балл по школе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Математика (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Информатика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8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8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8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8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Английский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8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Обществознание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149866773"/>
              </p:ext>
            </p:extLst>
          </p:nvPr>
        </p:nvGraphicFramePr>
        <p:xfrm>
          <a:off x="152400" y="457200"/>
          <a:ext cx="88392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0" y="685800"/>
          <a:ext cx="8763000" cy="5965830"/>
        </p:xfrm>
        <a:graphic>
          <a:graphicData uri="http://schemas.openxmlformats.org/drawingml/2006/table">
            <a:tbl>
              <a:tblPr/>
              <a:tblGrid>
                <a:gridCol w="470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96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68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19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12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4668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4668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4668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4668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4668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4668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4668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46682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46682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522884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5370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Фамилия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Имя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Отчество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</a:t>
                      </a:r>
                      <a:b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72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Алишанян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Ани Гагиковна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854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Артюх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Вероника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Алексеевна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854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Безер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Никита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Николаевич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854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Бессонов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Артем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Сергеевич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854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Галка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Михаил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Юрьевич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854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Галустян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Алексан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Врежович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854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Казаков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Дмитрий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Игоревич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854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Кемкина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Елизавета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Юрьевна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854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Коваленко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Екатерина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Витальевна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4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Коваленко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Елена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Валентиновна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4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Кузьменко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Вероника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Андреевна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854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Курячий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Артем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Андреевич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854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Мандровская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Вероника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Сергеевна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6854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Нивенчанова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Юлия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Игоревна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6854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Низовцев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Артем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Сергеевич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6854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Папикян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Генрик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Мелсикович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43172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Сахадулла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Рустам Асад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6854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Свистунова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Александра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Денисовна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6854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Шадрин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Антон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Петрович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4949" marR="4949" marT="49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486400"/>
          </a:xfrm>
        </p:spPr>
        <p:txBody>
          <a:bodyPr/>
          <a:lstStyle/>
          <a:p>
            <a:pPr algn="ctr"/>
            <a:r>
              <a:rPr lang="ru-RU" altLang="ru-RU" b="1" i="1" smtClean="0">
                <a:solidFill>
                  <a:srgbClr val="7030A0"/>
                </a:solidFill>
              </a:rPr>
              <a:t>Методическая работа</a:t>
            </a:r>
          </a:p>
        </p:txBody>
      </p:sp>
    </p:spTree>
    <p:extLst>
      <p:ext uri="{BB962C8B-B14F-4D97-AF65-F5344CB8AC3E}">
        <p14:creationId xmlns:p14="http://schemas.microsoft.com/office/powerpoint/2010/main" xmlns="" val="174967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Мониторинг участия школьников во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всероссийской олимпиаде школьников в 2019-2020 учебном году</a:t>
            </a:r>
            <a:endParaRPr lang="ru-RU" sz="2400" dirty="0"/>
          </a:p>
        </p:txBody>
      </p:sp>
      <p:pic>
        <p:nvPicPr>
          <p:cNvPr id="38915" name="Диаграмма 1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15"/>
          <a:stretch>
            <a:fillRect/>
          </a:stretch>
        </p:blipFill>
        <p:spPr bwMode="auto">
          <a:xfrm>
            <a:off x="0" y="1676400"/>
            <a:ext cx="8915400" cy="5105400"/>
          </a:xfrm>
          <a:prstGeom prst="rect">
            <a:avLst/>
          </a:prstGeom>
          <a:solidFill>
            <a:srgbClr val="FFFFCC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9144000" cy="63658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Мониторинг участия школьников во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всероссийской олимпиаде школьников в 2019-2020 учебном году (школьный этап)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4802" y="914400"/>
          <a:ext cx="8686796" cy="5943593"/>
        </p:xfrm>
        <a:graphic>
          <a:graphicData uri="http://schemas.openxmlformats.org/drawingml/2006/table">
            <a:tbl>
              <a:tblPr/>
              <a:tblGrid>
                <a:gridCol w="5279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20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04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12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12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812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8647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8647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8301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8301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8301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8301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8301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65257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65257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799702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799702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</a:tblGrid>
              <a:tr h="213184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Классный руководитель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 олимпиад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18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Литература 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Математика 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История 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 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Информатика 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Биология 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Экология 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География 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Физика 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Химия 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Искусство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Технология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астрономия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предметов, в которых приняли участие обучающиеся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5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4-а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Диль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О.А.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5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4-б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Павлова О.А.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5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4-в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Мальцева М.Н.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7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5-а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Мирошниченко Е.В.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5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5-б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Пьянкова Н.В.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5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5-в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Заичко А.О.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5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6-а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Данцова О.Н.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5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6-б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Статкевич Т.А.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5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6-в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Муравьева Н.В.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5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7-а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Кульнева Н.А.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5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7-б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Фоменко Е.В.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5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7-в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Корнева Ю.А.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7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8-а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Друганова Е.Б.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15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8-б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Шабло Е.М.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5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9-а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Мальцева М.Н.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5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9-б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Ковригина Т.Н.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15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10-а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Гудим Н.В.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15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11-а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Данцова О.Н.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 обучающихся в конкурсах</a:t>
            </a:r>
            <a:b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2019-2020 учебном году</a:t>
            </a: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800" dirty="0" smtClean="0"/>
              <a:t> </a:t>
            </a:r>
          </a:p>
        </p:txBody>
      </p:sp>
      <p:sp>
        <p:nvSpPr>
          <p:cNvPr id="40963" name="Прямоугольник 3"/>
          <p:cNvSpPr>
            <a:spLocks noChangeArrowheads="1"/>
          </p:cNvSpPr>
          <p:nvPr/>
        </p:nvSpPr>
        <p:spPr bwMode="auto">
          <a:xfrm>
            <a:off x="228600" y="1219200"/>
            <a:ext cx="891540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начальной школы приняли активное участие в следующих конкурсах:</a:t>
            </a:r>
          </a:p>
          <a:p>
            <a:pPr eaLnBrk="1" hangingPunct="1"/>
            <a:r>
              <a:rPr lang="en-US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викторина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кубановедению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онлайн-олимпиада «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Заврики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по математике;</a:t>
            </a: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онлайн-олимпиада «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Заврики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по русскому языку;</a:t>
            </a: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онлайн-олимпиада «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Заврики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по английскому языку;</a:t>
            </a: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онлайн-олимпиада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Учи.ру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программированию;</a:t>
            </a:r>
          </a:p>
          <a:p>
            <a:pPr eaLnBrk="1" hangingPunct="1"/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онлайн-олимпиада по предпринимательству;</a:t>
            </a: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марафоны на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Учи.ру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четвероклассники участвовали в зональной интеллектуальной олимпиаде «Ученик 21 века: пробуем силы – проявляем способности» для школьников, обучающихся по системе УМК «Начальная школа 21 века».</a:t>
            </a: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Команда четвероклассников (Мальцев Арсений,  Жданова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София,Восканян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Артем, Кудрявцева Эвелина, Павлихина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Марита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вышла в финал Большого турнира знатоков.</a:t>
            </a: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Восканян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Артем занял 3 место в краевой научной конференции с проектом «Народные приметы в прогнозах погоды».</a:t>
            </a: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Обучающиеся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5-7-х приняли в конкурсе «Математическая карусель»,7-х классов приняли участие в конкурсе «Математическая регата».</a:t>
            </a:r>
          </a:p>
          <a:p>
            <a:pPr eaLnBrk="1" hangingPunct="1"/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ChangeArrowheads="1"/>
          </p:cNvSpPr>
          <p:nvPr/>
        </p:nvSpPr>
        <p:spPr bwMode="auto">
          <a:xfrm>
            <a:off x="479314" y="457349"/>
            <a:ext cx="82568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учащихся  в  конкурсах в 2019-2020 учебном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1272104"/>
              </p:ext>
            </p:extLst>
          </p:nvPr>
        </p:nvGraphicFramePr>
        <p:xfrm>
          <a:off x="264319" y="979486"/>
          <a:ext cx="8686800" cy="13716000"/>
        </p:xfrm>
        <a:graphic>
          <a:graphicData uri="http://schemas.openxmlformats.org/drawingml/2006/table">
            <a:tbl>
              <a:tblPr/>
              <a:tblGrid>
                <a:gridCol w="4138613">
                  <a:extLst>
                    <a:ext uri="{9D8B030D-6E8A-4147-A177-3AD203B41FA5}">
                      <a16:colId xmlns:a16="http://schemas.microsoft.com/office/drawing/2014/main" xmlns="" val="387606667"/>
                    </a:ext>
                  </a:extLst>
                </a:gridCol>
                <a:gridCol w="1147762">
                  <a:extLst>
                    <a:ext uri="{9D8B030D-6E8A-4147-A177-3AD203B41FA5}">
                      <a16:colId xmlns:a16="http://schemas.microsoft.com/office/drawing/2014/main" xmlns="" val="891171202"/>
                    </a:ext>
                  </a:extLst>
                </a:gridCol>
                <a:gridCol w="3400425">
                  <a:extLst>
                    <a:ext uri="{9D8B030D-6E8A-4147-A177-3AD203B41FA5}">
                      <a16:colId xmlns:a16="http://schemas.microsoft.com/office/drawing/2014/main" xmlns="" val="3541320570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конкурса</a:t>
                      </a: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участия 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</a:t>
                      </a: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8188825"/>
                  </a:ext>
                </a:extLst>
              </a:tr>
              <a:tr h="265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 видеороликов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«История Великой Отечественной войны – это наша история»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Нивенчанова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Юлия Игоревна,</a:t>
                      </a:r>
                      <a:b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Бессонов Артём Сергеевич, 11 "А" класса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44598834"/>
                  </a:ext>
                </a:extLst>
              </a:tr>
              <a:tr h="708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Окружной конкурс «Песня в солдатской шинели»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место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Бабич Александр Васильевич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Василенко Назар Максимович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Восканян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Максим Александрович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Лазуткина  Юлия Андреевна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Павленко Ангелина Алексеевна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Чепиженко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Дарья Сергеевна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Головаха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Екатерина Александровна 5 А класс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66996752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Открытый конкурс интерактивных работ учащихся казачьих кадетских классов, казачьих школ и казачьих кадетских корпусов «Сохраним историческую память о казаках - героях Великой Отечественной войны»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Рыжков Семен 5 А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10388455"/>
                  </a:ext>
                </a:extLst>
              </a:tr>
              <a:tr h="1260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конкурс волонтерских отрядов  «Добрый старт»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Биданок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Диана 9 Б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Борисова Валерия 10 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Денисова Вероника 10 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Жога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Анастасия 10 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Макуха Максим 10 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Малетина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Елизавета 10 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Нагорянская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Алина 10 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Некоз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Дмитрий 10 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Пинкина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Екатерина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Харченко Лилия 10 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Чурикова Анастасия 9 Б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Теймурова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Эльвира 8 Б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Тупичкина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Яна 9 Б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3307536"/>
                  </a:ext>
                </a:extLst>
              </a:tr>
              <a:tr h="387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конкурс  «Медиация глазами юного поколения»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Багдасарян Моника 6 В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Голицина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Анастасия 6 В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Мкрттчян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Дарья 6 В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Юрченко  Марина 9 Б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55141132"/>
                  </a:ext>
                </a:extLst>
              </a:tr>
              <a:tr h="2905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конкурс  «Подвиг Ваш бессмертен»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Махмудов  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Абубакр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В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Михеев Влад 6 В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Лебедева Вика 6 В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32314997"/>
                  </a:ext>
                </a:extLst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«Медиация глазами юного поколения», конкурс рисунков, эссе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Багдасарян Моника 6 В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Мкртчян Дарья 6 В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Галицина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Анастасия 6 В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Юрченко Мария 9 Б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60534271"/>
                  </a:ext>
                </a:extLst>
              </a:tr>
              <a:tr h="80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«Добро не уходит на каникулы»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Муравьева Н.В. 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78683357"/>
                  </a:ext>
                </a:extLst>
              </a:tr>
              <a:tr h="1357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 чтецов «Этих дней не смолкнет слава!»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Гран-при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место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место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место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Музалева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Валерия (3а)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Гончарова Ксения (4а)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Романова Елизавета (2в)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Тихонов Владимир( 1 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Анодина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Ева (1а)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Пидяшова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Ирина (2а), 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Балыкова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Ева (2в)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Осецкая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София (3а)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Балыков Лев (4б)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Восканян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Артем (4б)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Антонян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Вагэ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(1в)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Авраменко Анна (1в)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Томас Анастасия  (1в)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Сайфутдинова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Руфина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(1в)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Архипенко Александра (1в)</a:t>
                      </a:r>
                    </a:p>
                  </a:txBody>
                  <a:tcPr marL="26088" marR="260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04262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1295400" y="35020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43011" name="Прямоугольник 6"/>
          <p:cNvSpPr>
            <a:spLocks noChangeArrowheads="1"/>
          </p:cNvSpPr>
          <p:nvPr/>
        </p:nvSpPr>
        <p:spPr bwMode="auto">
          <a:xfrm>
            <a:off x="381000" y="381000"/>
            <a:ext cx="8763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учащихся, выявленных по Закону № 1539-КЗ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667331"/>
              </p:ext>
            </p:extLst>
          </p:nvPr>
        </p:nvGraphicFramePr>
        <p:xfrm>
          <a:off x="1290638" y="1563688"/>
          <a:ext cx="6553200" cy="2693987"/>
        </p:xfrm>
        <a:graphic>
          <a:graphicData uri="http://schemas.openxmlformats.org/drawingml/2006/table">
            <a:tbl>
              <a:tblPr/>
              <a:tblGrid>
                <a:gridCol w="30940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91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576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2"/>
          <p:cNvSpPr>
            <a:spLocks noGrp="1"/>
          </p:cNvSpPr>
          <p:nvPr>
            <p:ph type="title"/>
          </p:nvPr>
        </p:nvSpPr>
        <p:spPr>
          <a:xfrm>
            <a:off x="381000" y="0"/>
            <a:ext cx="8534400" cy="990600"/>
          </a:xfrm>
        </p:spPr>
        <p:txBody>
          <a:bodyPr/>
          <a:lstStyle/>
          <a:p>
            <a:pPr algn="ctr"/>
            <a:r>
              <a:rPr lang="ru-RU" altLang="ru-RU" sz="36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Абсолютные отличники 2019 – 2020 учебного года</a:t>
            </a: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half" idx="2"/>
          </p:nvPr>
        </p:nvGraphicFramePr>
        <p:xfrm>
          <a:off x="4572000" y="1219200"/>
          <a:ext cx="4038600" cy="473075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Рыцарев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Андрей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 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Снопкова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Ольга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 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Корнийчук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Кирилл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 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Кобец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Дарья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 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Павлихина 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Марита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 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Восканян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Артем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 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Кудрявцева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Эвелина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 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Восканян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Максим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Газизова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Элина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 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Тихомирова  Александра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 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Дрижико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Софья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 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Харченко Лилия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 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11" name="Содержимое 10"/>
          <p:cNvGraphicFramePr>
            <a:graphicFrameLocks noGrp="1"/>
          </p:cNvGraphicFramePr>
          <p:nvPr>
            <p:ph sz="half" idx="1"/>
          </p:nvPr>
        </p:nvGraphicFramePr>
        <p:xfrm>
          <a:off x="457200" y="1143000"/>
          <a:ext cx="3657600" cy="4800600"/>
        </p:xfrm>
        <a:graphic>
          <a:graphicData uri="http://schemas.openxmlformats.org/drawingml/2006/table">
            <a:tbl>
              <a:tblPr/>
              <a:tblGrid>
                <a:gridCol w="574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Жук Илья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 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Балыкова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Ева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 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Вериго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Маргарита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 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Романова  Елизавета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 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Рыжков  Роман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 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Шабанова Александра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 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Артёменко Алина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 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Козельский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Антон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 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Музалёва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Валерия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 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Самылина Дарья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 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Терновая Дария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 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Розум Руслана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 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336" marR="603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6472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029200"/>
          </a:xfrm>
        </p:spPr>
        <p:txBody>
          <a:bodyPr/>
          <a:lstStyle/>
          <a:p>
            <a:pPr algn="ctr"/>
            <a:r>
              <a:rPr lang="ru-RU" altLang="ru-RU" b="1" i="1" smtClean="0">
                <a:solidFill>
                  <a:srgbClr val="7030A0"/>
                </a:solidFill>
              </a:rPr>
              <a:t>Спортивно-оздоровительная работа</a:t>
            </a:r>
          </a:p>
        </p:txBody>
      </p:sp>
    </p:spTree>
    <p:extLst>
      <p:ext uri="{BB962C8B-B14F-4D97-AF65-F5344CB8AC3E}">
        <p14:creationId xmlns:p14="http://schemas.microsoft.com/office/powerpoint/2010/main" xmlns="" val="298692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81000"/>
            <a:ext cx="8229600" cy="685800"/>
          </a:xfrm>
        </p:spPr>
        <p:txBody>
          <a:bodyPr/>
          <a:lstStyle/>
          <a:p>
            <a:pPr algn="ctr" eaLnBrk="1" hangingPunct="1"/>
            <a:r>
              <a:rPr lang="ru-RU" altLang="ru-RU" sz="2400" i="1" dirty="0" smtClean="0">
                <a:solidFill>
                  <a:srgbClr val="002060"/>
                </a:solidFill>
              </a:rPr>
              <a:t>Группы здоровья учащихся</a:t>
            </a:r>
          </a:p>
        </p:txBody>
      </p:sp>
      <p:graphicFrame>
        <p:nvGraphicFramePr>
          <p:cNvPr id="2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81390249"/>
              </p:ext>
            </p:extLst>
          </p:nvPr>
        </p:nvGraphicFramePr>
        <p:xfrm>
          <a:off x="508000" y="1193800"/>
          <a:ext cx="8128000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1827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8077200" cy="838200"/>
          </a:xfrm>
        </p:spPr>
        <p:txBody>
          <a:bodyPr/>
          <a:lstStyle/>
          <a:p>
            <a:pPr algn="ctr" eaLnBrk="1" hangingPunct="1"/>
            <a:r>
              <a:rPr lang="ru-RU" altLang="ru-RU" sz="2400" i="1" dirty="0" smtClean="0">
                <a:solidFill>
                  <a:srgbClr val="002060"/>
                </a:solidFill>
              </a:rPr>
              <a:t>Количество детей, состоящих на диспансерном учете у специалистов на 2019 - 2020 год</a:t>
            </a:r>
          </a:p>
        </p:txBody>
      </p:sp>
      <p:graphicFrame>
        <p:nvGraphicFramePr>
          <p:cNvPr id="2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09918500"/>
              </p:ext>
            </p:extLst>
          </p:nvPr>
        </p:nvGraphicFramePr>
        <p:xfrm>
          <a:off x="660400" y="1193800"/>
          <a:ext cx="7899400" cy="51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6100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8229600" cy="398463"/>
          </a:xfrm>
        </p:spPr>
        <p:txBody>
          <a:bodyPr/>
          <a:lstStyle/>
          <a:p>
            <a:pPr algn="ctr" eaLnBrk="1" hangingPunct="1"/>
            <a:r>
              <a:rPr lang="ru-RU" altLang="ru-RU" sz="2400" b="1" i="1" dirty="0" smtClean="0">
                <a:solidFill>
                  <a:srgbClr val="002060"/>
                </a:solidFill>
              </a:rPr>
              <a:t>Заболеваемость за 2019 – 2020 год</a:t>
            </a:r>
          </a:p>
        </p:txBody>
      </p:sp>
      <p:graphicFrame>
        <p:nvGraphicFramePr>
          <p:cNvPr id="2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55666163"/>
              </p:ext>
            </p:extLst>
          </p:nvPr>
        </p:nvGraphicFramePr>
        <p:xfrm>
          <a:off x="660400" y="889000"/>
          <a:ext cx="7975600" cy="530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4013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 algn="ctr"/>
            <a:r>
              <a:rPr lang="ru-RU" altLang="ru-RU" b="1" i="1" smtClean="0">
                <a:solidFill>
                  <a:srgbClr val="7030A0"/>
                </a:solidFill>
              </a:rPr>
              <a:t>Финансово-хозяйственная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xmlns="" val="5598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algn="ctr" eaLnBrk="1" hangingPunct="1"/>
            <a:r>
              <a:rPr lang="ru-RU" altLang="ru-RU" sz="2400" b="1" i="1" dirty="0" smtClean="0">
                <a:solidFill>
                  <a:srgbClr val="002060"/>
                </a:solidFill>
              </a:rPr>
              <a:t/>
            </a:r>
            <a:br>
              <a:rPr lang="ru-RU" altLang="ru-RU" sz="2400" b="1" i="1" dirty="0" smtClean="0">
                <a:solidFill>
                  <a:srgbClr val="002060"/>
                </a:solidFill>
              </a:rPr>
            </a:br>
            <a:r>
              <a:rPr lang="ru-RU" altLang="ru-RU" sz="2400" b="1" i="1" dirty="0" smtClean="0">
                <a:solidFill>
                  <a:srgbClr val="002060"/>
                </a:solidFill>
              </a:rPr>
              <a:t/>
            </a:r>
            <a:br>
              <a:rPr lang="ru-RU" altLang="ru-RU" sz="2400" b="1" i="1" dirty="0" smtClean="0">
                <a:solidFill>
                  <a:srgbClr val="002060"/>
                </a:solidFill>
              </a:rPr>
            </a:br>
            <a:r>
              <a:rPr lang="ru-RU" altLang="ru-RU" sz="2400" b="1" i="1" dirty="0" smtClean="0"/>
              <a:t>Средняя зарплата учителя в нашей школе составляет 31512,52 рублей.</a:t>
            </a:r>
            <a:br>
              <a:rPr lang="ru-RU" altLang="ru-RU" sz="2400" b="1" i="1" dirty="0" smtClean="0"/>
            </a:br>
            <a:r>
              <a:rPr lang="ru-RU" altLang="ru-RU" sz="2400" b="1" i="1" dirty="0" smtClean="0"/>
              <a:t/>
            </a:r>
            <a:br>
              <a:rPr lang="ru-RU" altLang="ru-RU" sz="2400" b="1" i="1" dirty="0" smtClean="0"/>
            </a:br>
            <a:r>
              <a:rPr lang="ru-RU" altLang="ru-RU" sz="1800" dirty="0" smtClean="0"/>
              <a:t>Диапазон сумм начисленной средней заработной платы, в %</a:t>
            </a:r>
          </a:p>
        </p:txBody>
      </p:sp>
      <p:graphicFrame>
        <p:nvGraphicFramePr>
          <p:cNvPr id="2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17429649"/>
              </p:ext>
            </p:extLst>
          </p:nvPr>
        </p:nvGraphicFramePr>
        <p:xfrm>
          <a:off x="660400" y="2032000"/>
          <a:ext cx="7975600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624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0" y="399960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Отчет</a:t>
            </a:r>
            <a:endParaRPr kumimoji="0" lang="ru-RU" altLang="ru-RU" sz="24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о финансово-хозяйственной деятельности </a:t>
            </a:r>
            <a:endParaRPr kumimoji="0" lang="ru-RU" altLang="ru-RU" sz="24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за 2019 – 2020  учебный год</a:t>
            </a:r>
            <a:endParaRPr kumimoji="0" lang="ru-RU" altLang="ru-RU" sz="24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3200409"/>
              </p:ext>
            </p:extLst>
          </p:nvPr>
        </p:nvGraphicFramePr>
        <p:xfrm>
          <a:off x="304800" y="1676400"/>
          <a:ext cx="8610600" cy="4215768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955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7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Технологическое оборудование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328 000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средства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Компьютеры в кабинет информатики </a:t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(15 штук)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331 000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средства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Ученическая мебель (парты и стулья) (3 кабинета)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Бюджетные средства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контроля за безопасностью учащихся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18 250 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средства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Установка охранной сигнализации в кабинет информатики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средства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 фасада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881 00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средства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6330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7079425"/>
              </p:ext>
            </p:extLst>
          </p:nvPr>
        </p:nvGraphicFramePr>
        <p:xfrm>
          <a:off x="152400" y="533401"/>
          <a:ext cx="8839200" cy="5562599"/>
        </p:xfrm>
        <a:graphic>
          <a:graphicData uri="http://schemas.openxmlformats.org/drawingml/2006/table">
            <a:tbl>
              <a:tblPr/>
              <a:tblGrid>
                <a:gridCol w="5475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804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66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644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 актового зала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Внебюджетные средства (депутатские средства)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Экспертиза зданий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средства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38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Мультимедийный проектор и экран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30 690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Внебюджетные средства (пожертвования)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24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санитайзеров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обработки рук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5 100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бесконтактных термометров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7 800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38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Косметический ремонт помещений общего пользования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учебников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842 175,70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средства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19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занавесей в актовый зал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60 000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19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Экран для батарей в рекреациях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69419000"/>
                  </a:ext>
                </a:extLst>
              </a:tr>
              <a:tr h="2919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водяных фонтанчиков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91138988"/>
                  </a:ext>
                </a:extLst>
              </a:tr>
              <a:tr h="5838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и прокладка водяных труб в начальную школу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166 056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Бюджетные средства 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70389180"/>
                  </a:ext>
                </a:extLst>
              </a:tr>
              <a:tr h="2919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Валка деревьев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136 000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Бюджетные средства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95678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9971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5860956"/>
              </p:ext>
            </p:extLst>
          </p:nvPr>
        </p:nvGraphicFramePr>
        <p:xfrm>
          <a:off x="152400" y="380999"/>
          <a:ext cx="8839200" cy="6100689"/>
        </p:xfrm>
        <a:graphic>
          <a:graphicData uri="http://schemas.openxmlformats.org/drawingml/2006/table">
            <a:tbl>
              <a:tblPr/>
              <a:tblGrid>
                <a:gridCol w="5475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804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66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644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наушников для уроков английского языка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29 500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Бюджетные средства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6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водоответвления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туалетных комнатах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средства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40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Текущий ремонт кабинета 14 (замена освещения и установка подвесного потолка)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Бюджетные средства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40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Текущий ремонт кабинета 16 и кабинета 17 (замена освещения и установка подвесного потолка)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Бюджетные средства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6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доски в кабинет начальных классов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4 598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Бюджетные средства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6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стенда к 75 –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летию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Победы в ВОВ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Бюджетные средства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0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рециркуляторов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средства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6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посуды в буфет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227 850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Бюджетные средства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6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контейнеров для пищи в буфет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Бюджетные средства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69419000"/>
                  </a:ext>
                </a:extLst>
              </a:tr>
              <a:tr h="258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ПСД на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благоустройство двора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Бюджетные средства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91138988"/>
                  </a:ext>
                </a:extLst>
              </a:tr>
              <a:tr h="2914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ПСД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ремонт спортивной площадки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250 000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Бюджетные средства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70389180"/>
                  </a:ext>
                </a:extLst>
              </a:tr>
              <a:tr h="516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антенны по программе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«Комплексная безопасность»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Бюджетные средства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95678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522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ИТОГО в 2019 – 2020 учебном году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привлечено  </a:t>
            </a:r>
            <a:r>
              <a:rPr lang="ru-RU" b="1" dirty="0" smtClean="0"/>
              <a:t>5 679 819,7 рублей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85182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838200"/>
          </a:xfrm>
        </p:spPr>
        <p:txBody>
          <a:bodyPr/>
          <a:lstStyle/>
          <a:p>
            <a:pPr algn="ctr" eaLnBrk="1" hangingPunct="1"/>
            <a:r>
              <a:rPr lang="ru-RU" altLang="ru-RU" sz="2800" b="1" i="1" dirty="0">
                <a:solidFill>
                  <a:srgbClr val="000000"/>
                </a:solidFill>
              </a:rPr>
              <a:t>Общие сведения о педагогических </a:t>
            </a:r>
            <a:r>
              <a:rPr lang="ru-RU" altLang="ru-RU" sz="2800" b="1" i="1" dirty="0" smtClean="0">
                <a:solidFill>
                  <a:srgbClr val="000000"/>
                </a:solidFill>
              </a:rPr>
              <a:t>работниках</a:t>
            </a:r>
            <a:endParaRPr lang="ru-RU" alt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31810" cy="5105400"/>
          </a:xfrm>
        </p:spPr>
        <p:txBody>
          <a:bodyPr/>
          <a:lstStyle/>
          <a:p>
            <a:pPr lvl="0" algn="just">
              <a:buClr>
                <a:srgbClr val="CC3300"/>
              </a:buClr>
              <a:defRPr/>
            </a:pPr>
            <a:r>
              <a:rPr lang="ru-RU" sz="2000" dirty="0">
                <a:solidFill>
                  <a:srgbClr val="000000"/>
                </a:solidFill>
              </a:rPr>
              <a:t>Число педагогических работников – </a:t>
            </a:r>
            <a:r>
              <a:rPr lang="ru-RU" sz="2000" b="1" i="1" dirty="0" smtClean="0">
                <a:solidFill>
                  <a:srgbClr val="000000"/>
                </a:solidFill>
              </a:rPr>
              <a:t>42</a:t>
            </a:r>
            <a:endParaRPr lang="ru-RU" sz="2000" dirty="0">
              <a:solidFill>
                <a:srgbClr val="000000"/>
              </a:solidFill>
            </a:endParaRPr>
          </a:p>
          <a:p>
            <a:pPr lvl="0" algn="just">
              <a:buClr>
                <a:srgbClr val="CC3300"/>
              </a:buClr>
              <a:defRPr/>
            </a:pPr>
            <a:r>
              <a:rPr lang="ru-RU" sz="2000" dirty="0">
                <a:solidFill>
                  <a:srgbClr val="000000"/>
                </a:solidFill>
              </a:rPr>
              <a:t>В том числе учителей – </a:t>
            </a:r>
            <a:r>
              <a:rPr lang="ru-RU" sz="2000" b="1" i="1" dirty="0" smtClean="0">
                <a:solidFill>
                  <a:srgbClr val="000000"/>
                </a:solidFill>
              </a:rPr>
              <a:t>38</a:t>
            </a:r>
            <a:endParaRPr lang="ru-RU" sz="2000" dirty="0">
              <a:solidFill>
                <a:srgbClr val="000000"/>
              </a:solidFill>
            </a:endParaRPr>
          </a:p>
          <a:p>
            <a:pPr marL="0" lvl="0" indent="0" algn="ctr">
              <a:buClr>
                <a:srgbClr val="CC3300"/>
              </a:buClr>
              <a:buNone/>
              <a:defRPr/>
            </a:pPr>
            <a:r>
              <a:rPr lang="ru-RU" sz="2000" b="1" dirty="0">
                <a:solidFill>
                  <a:srgbClr val="000000"/>
                </a:solidFill>
              </a:rPr>
              <a:t>Имеют:</a:t>
            </a:r>
            <a:endParaRPr lang="ru-RU" sz="2000" dirty="0">
              <a:solidFill>
                <a:srgbClr val="000000"/>
              </a:solidFill>
            </a:endParaRPr>
          </a:p>
          <a:p>
            <a:pPr lvl="0" algn="just">
              <a:buClr>
                <a:srgbClr val="CC3300"/>
              </a:buClr>
              <a:defRPr/>
            </a:pPr>
            <a:r>
              <a:rPr lang="ru-RU" sz="2000" dirty="0">
                <a:solidFill>
                  <a:srgbClr val="000000"/>
                </a:solidFill>
              </a:rPr>
              <a:t>Имеют высшее образование –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i="1" dirty="0" smtClean="0">
                <a:solidFill>
                  <a:srgbClr val="000000"/>
                </a:solidFill>
              </a:rPr>
              <a:t>40</a:t>
            </a:r>
            <a:r>
              <a:rPr lang="ru-RU" sz="2000" i="1" dirty="0" smtClean="0">
                <a:solidFill>
                  <a:srgbClr val="000000"/>
                </a:solidFill>
              </a:rPr>
              <a:t> </a:t>
            </a:r>
            <a:endParaRPr lang="ru-RU" sz="2000" dirty="0">
              <a:solidFill>
                <a:srgbClr val="000000"/>
              </a:solidFill>
            </a:endParaRPr>
          </a:p>
          <a:p>
            <a:pPr lvl="0" algn="just">
              <a:buClr>
                <a:srgbClr val="CC3300"/>
              </a:buClr>
              <a:defRPr/>
            </a:pPr>
            <a:r>
              <a:rPr lang="ru-RU" sz="2000" dirty="0">
                <a:solidFill>
                  <a:srgbClr val="000000"/>
                </a:solidFill>
              </a:rPr>
              <a:t>Среднее специальное – </a:t>
            </a:r>
            <a:r>
              <a:rPr lang="ru-RU" sz="2000" b="1" i="1" dirty="0" smtClean="0">
                <a:solidFill>
                  <a:srgbClr val="000000"/>
                </a:solidFill>
              </a:rPr>
              <a:t>2</a:t>
            </a:r>
            <a:r>
              <a:rPr lang="ru-RU" sz="2000" i="1" dirty="0" smtClean="0">
                <a:solidFill>
                  <a:srgbClr val="000000"/>
                </a:solidFill>
              </a:rPr>
              <a:t> </a:t>
            </a:r>
            <a:endParaRPr lang="ru-RU" sz="2000" dirty="0">
              <a:solidFill>
                <a:srgbClr val="000000"/>
              </a:solidFill>
            </a:endParaRPr>
          </a:p>
          <a:p>
            <a:pPr marL="0" lvl="0" indent="0" algn="ctr">
              <a:buClr>
                <a:srgbClr val="CC3300"/>
              </a:buClr>
              <a:buNone/>
              <a:defRPr/>
            </a:pPr>
            <a:r>
              <a:rPr lang="ru-RU" sz="2000" b="1" dirty="0">
                <a:solidFill>
                  <a:srgbClr val="000000"/>
                </a:solidFill>
              </a:rPr>
              <a:t>Имеют звания и награды:</a:t>
            </a:r>
            <a:endParaRPr lang="ru-RU" sz="2000" dirty="0">
              <a:solidFill>
                <a:srgbClr val="000000"/>
              </a:solidFill>
            </a:endParaRPr>
          </a:p>
          <a:p>
            <a:pPr lvl="0" algn="just">
              <a:buClr>
                <a:srgbClr val="CC3300"/>
              </a:buClr>
              <a:defRPr/>
            </a:pPr>
            <a:r>
              <a:rPr lang="ru-RU" sz="2000" dirty="0" smtClean="0">
                <a:solidFill>
                  <a:srgbClr val="000000"/>
                </a:solidFill>
              </a:rPr>
              <a:t>Отличник </a:t>
            </a:r>
            <a:r>
              <a:rPr lang="ru-RU" sz="2000" dirty="0">
                <a:solidFill>
                  <a:srgbClr val="000000"/>
                </a:solidFill>
              </a:rPr>
              <a:t>просвещения – </a:t>
            </a:r>
            <a:r>
              <a:rPr lang="ru-RU" sz="2000" b="1" i="1" dirty="0" smtClean="0">
                <a:solidFill>
                  <a:srgbClr val="000000"/>
                </a:solidFill>
              </a:rPr>
              <a:t>1</a:t>
            </a:r>
            <a:endParaRPr lang="ru-RU" sz="2000" dirty="0">
              <a:solidFill>
                <a:srgbClr val="000000"/>
              </a:solidFill>
            </a:endParaRPr>
          </a:p>
          <a:p>
            <a:pPr lvl="0" algn="just">
              <a:buClr>
                <a:srgbClr val="CC3300"/>
              </a:buClr>
              <a:defRPr/>
            </a:pPr>
            <a:r>
              <a:rPr lang="ru-RU" sz="2000" dirty="0">
                <a:solidFill>
                  <a:srgbClr val="000000"/>
                </a:solidFill>
              </a:rPr>
              <a:t>Почетный работник общего образования РФ –</a:t>
            </a:r>
            <a:r>
              <a:rPr lang="ru-RU" sz="2000" b="1" dirty="0">
                <a:solidFill>
                  <a:srgbClr val="000000"/>
                </a:solidFill>
              </a:rPr>
              <a:t> 4</a:t>
            </a:r>
          </a:p>
          <a:p>
            <a:pPr marL="0" lvl="0" indent="0" algn="ctr">
              <a:buClr>
                <a:srgbClr val="CC3300"/>
              </a:buClr>
              <a:buNone/>
              <a:defRPr/>
            </a:pPr>
            <a:r>
              <a:rPr lang="ru-RU" sz="2000" b="1" dirty="0">
                <a:solidFill>
                  <a:srgbClr val="000000"/>
                </a:solidFill>
              </a:rPr>
              <a:t>Имеют квалификационные категории:</a:t>
            </a:r>
            <a:endParaRPr lang="ru-RU" sz="2000" dirty="0">
              <a:solidFill>
                <a:srgbClr val="000000"/>
              </a:solidFill>
            </a:endParaRPr>
          </a:p>
          <a:p>
            <a:pPr lvl="0">
              <a:buClr>
                <a:srgbClr val="CC3300"/>
              </a:buClr>
              <a:defRPr/>
            </a:pPr>
            <a:r>
              <a:rPr lang="ru-RU" sz="2000" dirty="0">
                <a:solidFill>
                  <a:srgbClr val="000000"/>
                </a:solidFill>
              </a:rPr>
              <a:t>Высшая категория – </a:t>
            </a:r>
            <a:r>
              <a:rPr lang="ru-RU" sz="2000" b="1" i="1" dirty="0" smtClean="0">
                <a:solidFill>
                  <a:srgbClr val="000000"/>
                </a:solidFill>
              </a:rPr>
              <a:t>5</a:t>
            </a:r>
            <a:r>
              <a:rPr lang="ru-RU" sz="2000" b="1" i="1" dirty="0">
                <a:solidFill>
                  <a:srgbClr val="000000"/>
                </a:solidFill>
              </a:rPr>
              <a:t>% </a:t>
            </a:r>
            <a:endParaRPr lang="ru-RU" sz="2000" b="1" i="1" dirty="0" smtClean="0">
              <a:solidFill>
                <a:srgbClr val="000000"/>
              </a:solidFill>
            </a:endParaRPr>
          </a:p>
          <a:p>
            <a:pPr lvl="0">
              <a:buClr>
                <a:srgbClr val="CC3300"/>
              </a:buClr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I</a:t>
            </a:r>
            <a:r>
              <a:rPr lang="ru-RU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категория  - </a:t>
            </a:r>
            <a:r>
              <a:rPr lang="ru-RU" sz="2000" dirty="0" smtClean="0">
                <a:solidFill>
                  <a:srgbClr val="000000"/>
                </a:solidFill>
              </a:rPr>
              <a:t>1</a:t>
            </a:r>
            <a:r>
              <a:rPr lang="ru-RU" sz="2000" b="1" i="1" dirty="0" smtClean="0">
                <a:solidFill>
                  <a:srgbClr val="000000"/>
                </a:solidFill>
              </a:rPr>
              <a:t>9</a:t>
            </a:r>
            <a:r>
              <a:rPr lang="ru-RU" sz="2000" b="1" i="1" dirty="0">
                <a:solidFill>
                  <a:srgbClr val="000000"/>
                </a:solidFill>
              </a:rPr>
              <a:t>%</a:t>
            </a:r>
            <a:endParaRPr lang="ru-RU" sz="2000" dirty="0">
              <a:solidFill>
                <a:srgbClr val="000000"/>
              </a:solidFill>
            </a:endParaRPr>
          </a:p>
          <a:p>
            <a:pPr lvl="0">
              <a:buClr>
                <a:srgbClr val="CC3300"/>
              </a:buClr>
              <a:defRPr/>
            </a:pPr>
            <a:r>
              <a:rPr lang="ru-RU" sz="2000" dirty="0" smtClean="0">
                <a:solidFill>
                  <a:srgbClr val="000000"/>
                </a:solidFill>
              </a:rPr>
              <a:t>Без </a:t>
            </a:r>
            <a:r>
              <a:rPr lang="ru-RU" sz="2000" dirty="0">
                <a:solidFill>
                  <a:srgbClr val="000000"/>
                </a:solidFill>
              </a:rPr>
              <a:t>категории – </a:t>
            </a:r>
            <a:r>
              <a:rPr lang="ru-RU" sz="2000" b="1" i="1" dirty="0" smtClean="0">
                <a:solidFill>
                  <a:srgbClr val="000000"/>
                </a:solidFill>
              </a:rPr>
              <a:t>76%</a:t>
            </a:r>
            <a:endParaRPr lang="ru-RU" altLang="ru-RU" sz="24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40274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Задачи на 2020 – 2021 учебный год:</a:t>
            </a:r>
            <a:r>
              <a:rPr lang="ru-RU" dirty="0" smtClean="0"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5059" name="Содержимое 3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15000"/>
          </a:xfrm>
        </p:spPr>
        <p:txBody>
          <a:bodyPr/>
          <a:lstStyle/>
          <a:p>
            <a:r>
              <a:rPr lang="ru-RU" altLang="ru-RU" sz="2000" dirty="0" smtClean="0"/>
              <a:t>Повышать качество образования на всех ступенях образования с использованием результатов оценочных процедур; государственной итоговой аттестации, всероссийских проверочных работ, национальных и международных исследований качества образования;</a:t>
            </a:r>
          </a:p>
          <a:p>
            <a:r>
              <a:rPr lang="ru-RU" altLang="ru-RU" sz="2000" dirty="0" smtClean="0"/>
              <a:t>Совершенствовать содержание образования, уделив особое внимание новым курсам «Родной язык», «Родная литература», «Основы духовной и нравственной культуры России»; </a:t>
            </a:r>
          </a:p>
          <a:p>
            <a:r>
              <a:rPr lang="ru-RU" altLang="ru-RU" sz="2000" dirty="0" smtClean="0"/>
              <a:t>Совершенствовать систему </a:t>
            </a:r>
            <a:r>
              <a:rPr lang="ru-RU" altLang="ru-RU" sz="2000" dirty="0" err="1" smtClean="0"/>
              <a:t>профориентационной</a:t>
            </a:r>
            <a:r>
              <a:rPr lang="ru-RU" altLang="ru-RU" sz="2000" dirty="0" smtClean="0"/>
              <a:t> работы с учащимися;</a:t>
            </a:r>
          </a:p>
          <a:p>
            <a:r>
              <a:rPr lang="ru-RU" altLang="ru-RU" sz="2000" dirty="0" smtClean="0"/>
              <a:t>Реализовывать индивидуальные образовательные маршруты, в том числе для детей с ограниченными возможностями здоровья;</a:t>
            </a:r>
          </a:p>
          <a:p>
            <a:r>
              <a:rPr lang="ru-RU" altLang="ru-RU" sz="2000" dirty="0" smtClean="0"/>
              <a:t>Формировать культуру здорового образа жизни у всех  обучающихся школы;</a:t>
            </a:r>
          </a:p>
          <a:p>
            <a:r>
              <a:rPr lang="ru-RU" altLang="ru-RU" sz="2000" dirty="0" smtClean="0"/>
              <a:t>Развивать систему дополнительного образования, вводя новые востребованные направления работы, меняя формы и методы работы, увеличить охват дополнительным образованием до </a:t>
            </a:r>
            <a:r>
              <a:rPr lang="en-US" altLang="ru-RU" sz="2000" dirty="0" smtClean="0"/>
              <a:t>100</a:t>
            </a:r>
            <a:r>
              <a:rPr lang="ru-RU" altLang="ru-RU" sz="2000" dirty="0" smtClean="0"/>
              <a:t>%;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000" dirty="0" smtClean="0"/>
          </a:p>
          <a:p>
            <a:pPr>
              <a:buFont typeface="Wingdings" panose="05000000000000000000" pitchFamily="2" charset="2"/>
              <a:buNone/>
            </a:pPr>
            <a:endParaRPr lang="ru-RU" altLang="ru-RU" sz="2000" dirty="0" smtClean="0"/>
          </a:p>
          <a:p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Содержимое 2"/>
          <p:cNvSpPr>
            <a:spLocks noGrp="1"/>
          </p:cNvSpPr>
          <p:nvPr>
            <p:ph idx="1"/>
          </p:nvPr>
        </p:nvSpPr>
        <p:spPr>
          <a:xfrm>
            <a:off x="152400" y="457200"/>
            <a:ext cx="8991600" cy="6172200"/>
          </a:xfrm>
        </p:spPr>
        <p:txBody>
          <a:bodyPr/>
          <a:lstStyle/>
          <a:p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активную жизненную позицию, используя возможности Российского движения школьников, казачьего воспитания, а также различных проектов;</a:t>
            </a:r>
          </a:p>
          <a:p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Активизировать работу по гражданско – патриотическому воспитанию школьников; </a:t>
            </a:r>
          </a:p>
          <a:p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Улучшить электронный документооборот, в том числе повысить качество работы в электронных журналах; </a:t>
            </a:r>
          </a:p>
          <a:p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цифровую образовательную среду в школе;</a:t>
            </a:r>
          </a:p>
          <a:p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просвещение родителей (законных представителей) учащихся по вопросам выполнения родительских функций, недопущению угрозы для жизни и здоровью детей, а так же формирования культуры семейных отношений, привлекать родителей к реализации образовательных и воспитательных задач школы;</a:t>
            </a:r>
          </a:p>
          <a:p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Внедрить новую систему аттестации педагогических кадров, развивать компетенции и профессиональное мастерство педагогов через вовлечение их в систему методической работы, повышение квалификации и самообразования;</a:t>
            </a:r>
          </a:p>
          <a:p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материальную базу школы.</a:t>
            </a:r>
          </a:p>
          <a:p>
            <a:endParaRPr lang="ru-RU" altLang="ru-R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45719"/>
          </a:xfrm>
        </p:spPr>
        <p:txBody>
          <a:bodyPr/>
          <a:lstStyle/>
          <a:p>
            <a:pPr algn="ctr" eaLnBrk="1" hangingPunct="1"/>
            <a:endParaRPr lang="ru-RU" alt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631810" cy="5867400"/>
          </a:xfrm>
        </p:spPr>
        <p:txBody>
          <a:bodyPr/>
          <a:lstStyle/>
          <a:p>
            <a:pPr lvl="0" algn="ctr">
              <a:spcBef>
                <a:spcPct val="0"/>
              </a:spcBef>
              <a:spcAft>
                <a:spcPts val="600"/>
              </a:spcAft>
              <a:buClr>
                <a:srgbClr val="CC3300"/>
              </a:buClr>
              <a:buNone/>
            </a:pPr>
            <a:endParaRPr lang="ru-RU" altLang="ru-RU" sz="1700" dirty="0" smtClean="0">
              <a:solidFill>
                <a:srgbClr val="000000"/>
              </a:solidFill>
            </a:endParaRPr>
          </a:p>
          <a:p>
            <a:pPr lvl="0" algn="ctr">
              <a:spcBef>
                <a:spcPct val="0"/>
              </a:spcBef>
              <a:spcAft>
                <a:spcPts val="600"/>
              </a:spcAft>
              <a:buClr>
                <a:srgbClr val="CC3300"/>
              </a:buClr>
              <a:buNone/>
            </a:pPr>
            <a:r>
              <a:rPr lang="ru-RU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b="1" i="1" dirty="0">
                <a:solidFill>
                  <a:srgbClr val="000000"/>
                </a:solidFill>
              </a:rPr>
              <a:t>По стажу педагогические работники разделились следующим образом:</a:t>
            </a:r>
            <a:endParaRPr lang="ru-RU" altLang="ru-RU" sz="1700" dirty="0">
              <a:solidFill>
                <a:srgbClr val="000000"/>
              </a:solidFill>
            </a:endParaRPr>
          </a:p>
          <a:p>
            <a:pPr lvl="0">
              <a:buClr>
                <a:srgbClr val="CC3300"/>
              </a:buClr>
            </a:pPr>
            <a:r>
              <a:rPr lang="ru-RU" altLang="ru-RU" sz="1600" i="1" dirty="0">
                <a:solidFill>
                  <a:srgbClr val="000000"/>
                </a:solidFill>
              </a:rPr>
              <a:t>до </a:t>
            </a:r>
            <a:r>
              <a:rPr lang="ru-RU" altLang="ru-RU" sz="1600" b="1" i="1" dirty="0">
                <a:solidFill>
                  <a:srgbClr val="000000"/>
                </a:solidFill>
              </a:rPr>
              <a:t>3 </a:t>
            </a:r>
            <a:r>
              <a:rPr lang="ru-RU" altLang="ru-RU" sz="1600" i="1" dirty="0">
                <a:solidFill>
                  <a:srgbClr val="000000"/>
                </a:solidFill>
              </a:rPr>
              <a:t>лет – </a:t>
            </a:r>
            <a:r>
              <a:rPr lang="ru-RU" altLang="ru-RU" sz="1600" b="1" i="1" dirty="0" smtClean="0">
                <a:solidFill>
                  <a:srgbClr val="000000"/>
                </a:solidFill>
              </a:rPr>
              <a:t>4 (9,5%)</a:t>
            </a:r>
            <a:endParaRPr lang="ru-RU" altLang="ru-RU" sz="1600" dirty="0">
              <a:solidFill>
                <a:srgbClr val="000000"/>
              </a:solidFill>
            </a:endParaRPr>
          </a:p>
          <a:p>
            <a:pPr lvl="0">
              <a:buClr>
                <a:srgbClr val="CC3300"/>
              </a:buClr>
            </a:pPr>
            <a:r>
              <a:rPr lang="ru-RU" altLang="ru-RU" sz="1600" i="1" dirty="0">
                <a:solidFill>
                  <a:srgbClr val="000000"/>
                </a:solidFill>
              </a:rPr>
              <a:t>до </a:t>
            </a:r>
            <a:r>
              <a:rPr lang="ru-RU" altLang="ru-RU" sz="1600" b="1" i="1" dirty="0">
                <a:solidFill>
                  <a:srgbClr val="000000"/>
                </a:solidFill>
              </a:rPr>
              <a:t>5 </a:t>
            </a:r>
            <a:r>
              <a:rPr lang="ru-RU" altLang="ru-RU" sz="1600" i="1" dirty="0">
                <a:solidFill>
                  <a:srgbClr val="000000"/>
                </a:solidFill>
              </a:rPr>
              <a:t> лет – </a:t>
            </a:r>
            <a:r>
              <a:rPr lang="ru-RU" altLang="ru-RU" sz="1600" b="1" i="1" dirty="0" smtClean="0">
                <a:solidFill>
                  <a:srgbClr val="000000"/>
                </a:solidFill>
              </a:rPr>
              <a:t>10 (23,8%)</a:t>
            </a:r>
            <a:endParaRPr lang="ru-RU" altLang="ru-RU" sz="1600" dirty="0">
              <a:solidFill>
                <a:srgbClr val="000000"/>
              </a:solidFill>
            </a:endParaRPr>
          </a:p>
          <a:p>
            <a:pPr lvl="0">
              <a:buClr>
                <a:srgbClr val="CC3300"/>
              </a:buClr>
            </a:pPr>
            <a:r>
              <a:rPr lang="ru-RU" altLang="ru-RU" sz="1600" b="1" i="1" dirty="0">
                <a:solidFill>
                  <a:srgbClr val="000000"/>
                </a:solidFill>
              </a:rPr>
              <a:t>5-10</a:t>
            </a:r>
            <a:r>
              <a:rPr lang="ru-RU" altLang="ru-RU" sz="1600" i="1" dirty="0">
                <a:solidFill>
                  <a:srgbClr val="000000"/>
                </a:solidFill>
              </a:rPr>
              <a:t> лет – </a:t>
            </a:r>
            <a:r>
              <a:rPr lang="ru-RU" altLang="ru-RU" sz="1600" b="1" i="1" dirty="0" smtClean="0">
                <a:solidFill>
                  <a:srgbClr val="000000"/>
                </a:solidFill>
              </a:rPr>
              <a:t>8 (19%)</a:t>
            </a:r>
            <a:endParaRPr lang="ru-RU" altLang="ru-RU" sz="1600" dirty="0">
              <a:solidFill>
                <a:srgbClr val="000000"/>
              </a:solidFill>
            </a:endParaRPr>
          </a:p>
          <a:p>
            <a:pPr lvl="0">
              <a:buClr>
                <a:srgbClr val="CC3300"/>
              </a:buClr>
            </a:pPr>
            <a:r>
              <a:rPr lang="ru-RU" altLang="ru-RU" sz="1600" b="1" i="1" dirty="0">
                <a:solidFill>
                  <a:srgbClr val="000000"/>
                </a:solidFill>
              </a:rPr>
              <a:t>10 – </a:t>
            </a:r>
            <a:r>
              <a:rPr lang="ru-RU" altLang="ru-RU" sz="1600" b="1" i="1" dirty="0" smtClean="0">
                <a:solidFill>
                  <a:srgbClr val="000000"/>
                </a:solidFill>
              </a:rPr>
              <a:t>15</a:t>
            </a:r>
            <a:r>
              <a:rPr lang="ru-RU" altLang="ru-RU" sz="1600" i="1" dirty="0" smtClean="0">
                <a:solidFill>
                  <a:srgbClr val="000000"/>
                </a:solidFill>
              </a:rPr>
              <a:t> </a:t>
            </a:r>
            <a:r>
              <a:rPr lang="ru-RU" altLang="ru-RU" sz="1600" i="1" dirty="0">
                <a:solidFill>
                  <a:srgbClr val="000000"/>
                </a:solidFill>
              </a:rPr>
              <a:t>лет – </a:t>
            </a:r>
            <a:r>
              <a:rPr lang="ru-RU" altLang="ru-RU" sz="1600" b="1" i="1" dirty="0" smtClean="0">
                <a:solidFill>
                  <a:srgbClr val="000000"/>
                </a:solidFill>
              </a:rPr>
              <a:t>3 (7%)</a:t>
            </a:r>
          </a:p>
          <a:p>
            <a:pPr lvl="0">
              <a:buClr>
                <a:srgbClr val="CC3300"/>
              </a:buClr>
            </a:pPr>
            <a:r>
              <a:rPr lang="ru-RU" altLang="ru-RU" sz="1600" b="1" i="1" dirty="0" smtClean="0">
                <a:solidFill>
                  <a:srgbClr val="000000"/>
                </a:solidFill>
              </a:rPr>
              <a:t>15 – 20 лет – 3 (7%)</a:t>
            </a:r>
            <a:endParaRPr lang="ru-RU" altLang="ru-RU" sz="1600" dirty="0">
              <a:solidFill>
                <a:srgbClr val="000000"/>
              </a:solidFill>
            </a:endParaRPr>
          </a:p>
          <a:p>
            <a:pPr lvl="0">
              <a:buClr>
                <a:srgbClr val="CC3300"/>
              </a:buClr>
            </a:pPr>
            <a:r>
              <a:rPr lang="ru-RU" altLang="ru-RU" sz="1600" i="1" dirty="0">
                <a:solidFill>
                  <a:srgbClr val="000000"/>
                </a:solidFill>
              </a:rPr>
              <a:t>Свыше </a:t>
            </a:r>
            <a:r>
              <a:rPr lang="ru-RU" altLang="ru-RU" sz="1600" b="1" i="1" dirty="0">
                <a:solidFill>
                  <a:srgbClr val="000000"/>
                </a:solidFill>
              </a:rPr>
              <a:t>20</a:t>
            </a:r>
            <a:r>
              <a:rPr lang="ru-RU" altLang="ru-RU" sz="1600" i="1" dirty="0">
                <a:solidFill>
                  <a:srgbClr val="000000"/>
                </a:solidFill>
              </a:rPr>
              <a:t> лет – </a:t>
            </a:r>
            <a:r>
              <a:rPr lang="ru-RU" altLang="ru-RU" sz="1600" b="1" i="1" dirty="0" smtClean="0">
                <a:solidFill>
                  <a:srgbClr val="000000"/>
                </a:solidFill>
              </a:rPr>
              <a:t>14 (33%)</a:t>
            </a:r>
            <a:endParaRPr lang="ru-RU" altLang="ru-RU" sz="1600" i="1" dirty="0">
              <a:solidFill>
                <a:srgbClr val="000000"/>
              </a:solidFill>
            </a:endParaRPr>
          </a:p>
          <a:p>
            <a:pPr lvl="0">
              <a:buClr>
                <a:srgbClr val="CC3300"/>
              </a:buClr>
            </a:pPr>
            <a:endParaRPr lang="ru-RU" altLang="ru-RU" sz="1600" dirty="0" smtClean="0">
              <a:solidFill>
                <a:srgbClr val="000000"/>
              </a:solidFill>
            </a:endParaRPr>
          </a:p>
          <a:p>
            <a:pPr lvl="0">
              <a:buClr>
                <a:srgbClr val="CC3300"/>
              </a:buClr>
            </a:pPr>
            <a:endParaRPr lang="ru-RU" altLang="ru-RU" sz="1600" dirty="0">
              <a:solidFill>
                <a:srgbClr val="000000"/>
              </a:solidFill>
            </a:endParaRPr>
          </a:p>
          <a:p>
            <a:pPr lvl="0" algn="ctr">
              <a:spcBef>
                <a:spcPct val="0"/>
              </a:spcBef>
              <a:spcAft>
                <a:spcPts val="600"/>
              </a:spcAft>
              <a:buClr>
                <a:srgbClr val="CC3300"/>
              </a:buClr>
              <a:buNone/>
            </a:pPr>
            <a:r>
              <a:rPr lang="ru-RU" altLang="ru-RU" sz="1700" b="1" i="1" dirty="0">
                <a:solidFill>
                  <a:srgbClr val="000000"/>
                </a:solidFill>
              </a:rPr>
              <a:t>Возрастной состав педагогических работников:</a:t>
            </a:r>
          </a:p>
          <a:p>
            <a:pPr lvl="0">
              <a:buClr>
                <a:srgbClr val="CC3300"/>
              </a:buClr>
            </a:pPr>
            <a:r>
              <a:rPr lang="ru-RU" altLang="ru-RU" sz="1600" b="1" i="1" dirty="0" smtClean="0">
                <a:solidFill>
                  <a:srgbClr val="000000"/>
                </a:solidFill>
              </a:rPr>
              <a:t>25-30</a:t>
            </a:r>
            <a:r>
              <a:rPr lang="ru-RU" altLang="ru-RU" sz="1600" i="1" dirty="0" smtClean="0">
                <a:solidFill>
                  <a:srgbClr val="000000"/>
                </a:solidFill>
              </a:rPr>
              <a:t> </a:t>
            </a:r>
            <a:r>
              <a:rPr lang="ru-RU" altLang="ru-RU" sz="1600" i="1" dirty="0">
                <a:solidFill>
                  <a:srgbClr val="000000"/>
                </a:solidFill>
              </a:rPr>
              <a:t>лет – </a:t>
            </a:r>
            <a:r>
              <a:rPr lang="ru-RU" altLang="ru-RU" sz="1600" b="1" i="1" dirty="0" smtClean="0">
                <a:solidFill>
                  <a:srgbClr val="000000"/>
                </a:solidFill>
              </a:rPr>
              <a:t>15%</a:t>
            </a:r>
            <a:endParaRPr lang="ru-RU" altLang="ru-RU" sz="1600" dirty="0">
              <a:solidFill>
                <a:srgbClr val="000000"/>
              </a:solidFill>
            </a:endParaRPr>
          </a:p>
          <a:p>
            <a:pPr lvl="0">
              <a:buClr>
                <a:srgbClr val="CC3300"/>
              </a:buClr>
            </a:pPr>
            <a:r>
              <a:rPr lang="ru-RU" altLang="ru-RU" sz="1600" b="1" i="1" dirty="0">
                <a:solidFill>
                  <a:srgbClr val="000000"/>
                </a:solidFill>
              </a:rPr>
              <a:t>30-35</a:t>
            </a:r>
            <a:r>
              <a:rPr lang="ru-RU" altLang="ru-RU" sz="1600" i="1" dirty="0">
                <a:solidFill>
                  <a:srgbClr val="000000"/>
                </a:solidFill>
              </a:rPr>
              <a:t> лет – </a:t>
            </a:r>
            <a:r>
              <a:rPr lang="ru-RU" altLang="ru-RU" sz="1600" b="1" i="1" dirty="0" smtClean="0">
                <a:solidFill>
                  <a:srgbClr val="000000"/>
                </a:solidFill>
              </a:rPr>
              <a:t>19%</a:t>
            </a:r>
            <a:endParaRPr lang="ru-RU" altLang="ru-RU" sz="1600" dirty="0">
              <a:solidFill>
                <a:srgbClr val="000000"/>
              </a:solidFill>
            </a:endParaRPr>
          </a:p>
          <a:p>
            <a:pPr lvl="0">
              <a:buClr>
                <a:srgbClr val="CC3300"/>
              </a:buClr>
            </a:pPr>
            <a:r>
              <a:rPr lang="ru-RU" altLang="ru-RU" sz="1600" b="1" i="1" dirty="0">
                <a:solidFill>
                  <a:srgbClr val="000000"/>
                </a:solidFill>
              </a:rPr>
              <a:t>35-40</a:t>
            </a:r>
            <a:r>
              <a:rPr lang="ru-RU" altLang="ru-RU" sz="1600" i="1" dirty="0">
                <a:solidFill>
                  <a:srgbClr val="000000"/>
                </a:solidFill>
              </a:rPr>
              <a:t> лет – </a:t>
            </a:r>
            <a:r>
              <a:rPr lang="ru-RU" altLang="ru-RU" sz="1600" b="1" i="1" dirty="0" smtClean="0">
                <a:solidFill>
                  <a:srgbClr val="000000"/>
                </a:solidFill>
              </a:rPr>
              <a:t>12%</a:t>
            </a:r>
            <a:endParaRPr lang="ru-RU" altLang="ru-RU" sz="1600" dirty="0">
              <a:solidFill>
                <a:srgbClr val="000000"/>
              </a:solidFill>
            </a:endParaRPr>
          </a:p>
          <a:p>
            <a:pPr lvl="0">
              <a:buClr>
                <a:srgbClr val="CC3300"/>
              </a:buClr>
            </a:pPr>
            <a:r>
              <a:rPr lang="ru-RU" altLang="ru-RU" sz="1600" b="1" i="1" dirty="0">
                <a:solidFill>
                  <a:srgbClr val="000000"/>
                </a:solidFill>
              </a:rPr>
              <a:t>40-45</a:t>
            </a:r>
            <a:r>
              <a:rPr lang="ru-RU" altLang="ru-RU" sz="1600" i="1" dirty="0">
                <a:solidFill>
                  <a:srgbClr val="000000"/>
                </a:solidFill>
              </a:rPr>
              <a:t> лет – </a:t>
            </a:r>
            <a:r>
              <a:rPr lang="ru-RU" altLang="ru-RU" sz="1600" b="1" i="1" dirty="0" smtClean="0">
                <a:solidFill>
                  <a:srgbClr val="000000"/>
                </a:solidFill>
              </a:rPr>
              <a:t>15%</a:t>
            </a:r>
            <a:endParaRPr lang="ru-RU" altLang="ru-RU" sz="1600" dirty="0">
              <a:solidFill>
                <a:srgbClr val="000000"/>
              </a:solidFill>
            </a:endParaRPr>
          </a:p>
          <a:p>
            <a:pPr lvl="0">
              <a:buClr>
                <a:srgbClr val="CC3300"/>
              </a:buClr>
            </a:pPr>
            <a:r>
              <a:rPr lang="ru-RU" altLang="ru-RU" sz="1600" b="1" i="1" dirty="0">
                <a:solidFill>
                  <a:srgbClr val="000000"/>
                </a:solidFill>
              </a:rPr>
              <a:t>45-50</a:t>
            </a:r>
            <a:r>
              <a:rPr lang="ru-RU" altLang="ru-RU" sz="1600" i="1" dirty="0">
                <a:solidFill>
                  <a:srgbClr val="000000"/>
                </a:solidFill>
              </a:rPr>
              <a:t> лет </a:t>
            </a:r>
            <a:r>
              <a:rPr lang="ru-RU" altLang="ru-RU" sz="1600" i="1" dirty="0" smtClean="0">
                <a:solidFill>
                  <a:srgbClr val="000000"/>
                </a:solidFill>
              </a:rPr>
              <a:t>–</a:t>
            </a:r>
            <a:r>
              <a:rPr lang="ru-RU" altLang="ru-RU" sz="1600" b="1" i="1" dirty="0" smtClean="0">
                <a:solidFill>
                  <a:srgbClr val="000000"/>
                </a:solidFill>
              </a:rPr>
              <a:t>12%</a:t>
            </a:r>
            <a:endParaRPr lang="ru-RU" altLang="ru-RU" sz="1600" b="1" dirty="0">
              <a:solidFill>
                <a:srgbClr val="000000"/>
              </a:solidFill>
            </a:endParaRPr>
          </a:p>
          <a:p>
            <a:pPr lvl="0">
              <a:buClr>
                <a:srgbClr val="CC3300"/>
              </a:buClr>
            </a:pPr>
            <a:r>
              <a:rPr lang="ru-RU" altLang="ru-RU" sz="1600" b="1" i="1" dirty="0">
                <a:solidFill>
                  <a:srgbClr val="000000"/>
                </a:solidFill>
              </a:rPr>
              <a:t>50-55</a:t>
            </a:r>
            <a:r>
              <a:rPr lang="ru-RU" altLang="ru-RU" sz="1600" i="1" dirty="0">
                <a:solidFill>
                  <a:srgbClr val="000000"/>
                </a:solidFill>
              </a:rPr>
              <a:t> лет – </a:t>
            </a:r>
            <a:r>
              <a:rPr lang="ru-RU" altLang="ru-RU" sz="1600" b="1" i="1" dirty="0" smtClean="0">
                <a:solidFill>
                  <a:srgbClr val="000000"/>
                </a:solidFill>
              </a:rPr>
              <a:t>15%</a:t>
            </a:r>
            <a:endParaRPr lang="ru-RU" altLang="ru-RU" sz="1600" dirty="0">
              <a:solidFill>
                <a:srgbClr val="000000"/>
              </a:solidFill>
            </a:endParaRPr>
          </a:p>
          <a:p>
            <a:pPr lvl="0">
              <a:buClr>
                <a:srgbClr val="CC3300"/>
              </a:buClr>
            </a:pPr>
            <a:r>
              <a:rPr lang="ru-RU" altLang="ru-RU" sz="1600" i="1" dirty="0">
                <a:solidFill>
                  <a:srgbClr val="000000"/>
                </a:solidFill>
              </a:rPr>
              <a:t>Старше </a:t>
            </a:r>
            <a:r>
              <a:rPr lang="ru-RU" altLang="ru-RU" sz="1600" b="1" i="1" dirty="0">
                <a:solidFill>
                  <a:srgbClr val="000000"/>
                </a:solidFill>
              </a:rPr>
              <a:t>55</a:t>
            </a:r>
            <a:r>
              <a:rPr lang="ru-RU" altLang="ru-RU" sz="1600" i="1" dirty="0">
                <a:solidFill>
                  <a:srgbClr val="000000"/>
                </a:solidFill>
              </a:rPr>
              <a:t> лет – </a:t>
            </a:r>
            <a:r>
              <a:rPr lang="ru-RU" altLang="ru-RU" sz="1600" b="1" i="1" dirty="0" smtClean="0">
                <a:solidFill>
                  <a:srgbClr val="000000"/>
                </a:solidFill>
              </a:rPr>
              <a:t>12%</a:t>
            </a:r>
            <a:r>
              <a:rPr lang="ru-RU" altLang="ru-RU" sz="1600" i="1" dirty="0" smtClean="0">
                <a:solidFill>
                  <a:srgbClr val="000000"/>
                </a:solidFill>
              </a:rPr>
              <a:t> </a:t>
            </a:r>
            <a:endParaRPr lang="ru-RU" altLang="ru-RU" sz="1600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4464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915400" cy="5791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ru-RU" altLang="ru-RU" sz="2800" i="1" smtClean="0"/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4000" b="1" smtClean="0"/>
              <a:t>Имеют звания и награды: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z="2800" smtClean="0"/>
              <a:t>Почетный работник общего образования РФ – </a:t>
            </a:r>
            <a:r>
              <a:rPr lang="ru-RU" altLang="ru-RU" sz="2800" i="1" smtClean="0"/>
              <a:t>1 (</a:t>
            </a:r>
            <a:r>
              <a:rPr lang="ru-RU" altLang="ru-RU" sz="2800" smtClean="0"/>
              <a:t>Бугакова Марина Викторовна)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ru-RU" altLang="ru-RU" sz="2800" i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z="2800" smtClean="0"/>
              <a:t>Отличник  народного просвещения – </a:t>
            </a:r>
            <a:r>
              <a:rPr lang="ru-RU" altLang="ru-RU" sz="2800" i="1" smtClean="0"/>
              <a:t>1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800" i="1" smtClean="0"/>
              <a:t>    (</a:t>
            </a:r>
            <a:r>
              <a:rPr lang="ru-RU" altLang="ru-RU" sz="2800" smtClean="0"/>
              <a:t>Шабло Елена Михайловна 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ru-RU" altLang="ru-RU" sz="2800" i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z="2800" smtClean="0"/>
              <a:t>Награждены Почетной грамотой министерства образования и науки РФ – 3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800" smtClean="0"/>
              <a:t>    (Арутюнян Ася Владимировна, Бондаренко Елена Юрьевна, Власовец Антонина Васильевна)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ctr"/>
            <a:r>
              <a:rPr lang="ru-RU" altLang="ru-RU" sz="2400" smtClean="0"/>
              <a:t>Участие педагогов в профессиональных конкурсах в 2019 – 2020 учебном году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4335166"/>
              </p:ext>
            </p:extLst>
          </p:nvPr>
        </p:nvGraphicFramePr>
        <p:xfrm>
          <a:off x="152400" y="1219199"/>
          <a:ext cx="8915400" cy="5618674"/>
        </p:xfrm>
        <a:graphic>
          <a:graphicData uri="http://schemas.openxmlformats.org/drawingml/2006/table">
            <a:tbl>
              <a:tblPr/>
              <a:tblGrid>
                <a:gridCol w="2961850">
                  <a:extLst>
                    <a:ext uri="{9D8B030D-6E8A-4147-A177-3AD203B41FA5}">
                      <a16:colId xmlns:a16="http://schemas.microsoft.com/office/drawing/2014/main" xmlns="" val="3535988028"/>
                    </a:ext>
                  </a:extLst>
                </a:gridCol>
                <a:gridCol w="2767821">
                  <a:extLst>
                    <a:ext uri="{9D8B030D-6E8A-4147-A177-3AD203B41FA5}">
                      <a16:colId xmlns:a16="http://schemas.microsoft.com/office/drawing/2014/main" xmlns="" val="1226998839"/>
                    </a:ext>
                  </a:extLst>
                </a:gridCol>
                <a:gridCol w="3185729">
                  <a:extLst>
                    <a:ext uri="{9D8B030D-6E8A-4147-A177-3AD203B41FA5}">
                      <a16:colId xmlns:a16="http://schemas.microsoft.com/office/drawing/2014/main" xmlns="" val="613659020"/>
                    </a:ext>
                  </a:extLst>
                </a:gridCol>
              </a:tblGrid>
              <a:tr h="4208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 педагога, принявшего участие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34456555"/>
                  </a:ext>
                </a:extLst>
              </a:tr>
              <a:tr h="469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конкурс «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Лучший педагог-наставник»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Власовец А.В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Бульбас М.А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Лауреат 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2633379"/>
                  </a:ext>
                </a:extLst>
              </a:tr>
              <a:tr h="6312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конкурс 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«Учитель будущего»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Власовец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А.В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Бульбас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Муравьева Н.В.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Дипломанты 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25142270"/>
                  </a:ext>
                </a:extLst>
              </a:tr>
              <a:tr h="6312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Заочный этап Муниципального конкурса «Учитель года города Краснодара 2020»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Ковригина Т.Н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04217633"/>
                  </a:ext>
                </a:extLst>
              </a:tr>
              <a:tr h="4208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конкурс 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«Учительские весны»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Бульбас М.А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 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53474854"/>
                  </a:ext>
                </a:extLst>
              </a:tr>
              <a:tr h="6259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Международный фестиваль педагогического мастерства 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Емельянова И.В.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 (1 Место)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55984248"/>
                  </a:ext>
                </a:extLst>
              </a:tr>
              <a:tr h="6312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конкурс педагогического мастерства «Учитель года -  2019»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Емельянова И.В.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 (Диплом </a:t>
                      </a: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степени)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2057094"/>
                  </a:ext>
                </a:extLst>
              </a:tr>
              <a:tr h="469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Всероссийская олимпиада «Педагогическая практика»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Муравьева Н.В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 (1 Место)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63200217"/>
                  </a:ext>
                </a:extLst>
              </a:tr>
              <a:tr h="6312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фестиваль педагогического мастерства «Педагогические чтения»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Шабло Е.М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4089036"/>
                  </a:ext>
                </a:extLst>
              </a:tr>
              <a:tr h="6312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конкурс педагогического мастерства «Учитель года -  2019»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Шабло Е.М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tabLst>
                          <a:tab pos="5397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 (Диплом 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степени)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</a:p>
                  </a:txBody>
                  <a:tcPr marL="40821" marR="408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661961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3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3886200"/>
          </a:xfrm>
        </p:spPr>
        <p:txBody>
          <a:bodyPr/>
          <a:lstStyle/>
          <a:p>
            <a:pPr algn="ctr"/>
            <a:r>
              <a:rPr lang="ru-RU" altLang="ru-RU" b="1" i="1" smtClean="0">
                <a:solidFill>
                  <a:srgbClr val="7030A0"/>
                </a:solidFill>
              </a:rPr>
              <a:t>Успеваемость учащихся</a:t>
            </a:r>
          </a:p>
        </p:txBody>
      </p:sp>
    </p:spTree>
    <p:extLst>
      <p:ext uri="{BB962C8B-B14F-4D97-AF65-F5344CB8AC3E}">
        <p14:creationId xmlns:p14="http://schemas.microsoft.com/office/powerpoint/2010/main" xmlns="" val="43891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769938"/>
          </a:xfrm>
        </p:spPr>
        <p:txBody>
          <a:bodyPr anchorCtr="1"/>
          <a:lstStyle/>
          <a:p>
            <a:pPr eaLnBrk="1" hangingPunct="1"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Анализ успеваемости 2-х классов</a:t>
            </a: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77581837"/>
              </p:ext>
            </p:extLst>
          </p:nvPr>
        </p:nvGraphicFramePr>
        <p:xfrm>
          <a:off x="355600" y="1270000"/>
          <a:ext cx="8509000" cy="523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0_Пиксел">
  <a:themeElements>
    <a:clrScheme name="Пиксел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1_Пиксел">
  <a:themeElements>
    <a:clrScheme name="Пиксел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2_Пиксел">
  <a:themeElements>
    <a:clrScheme name="Пиксел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3_Пиксел">
  <a:themeElements>
    <a:clrScheme name="Пиксел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Пиксел">
  <a:themeElements>
    <a:clrScheme name="Пиксел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Пиксел">
  <a:themeElements>
    <a:clrScheme name="Пиксел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Пиксел">
  <a:themeElements>
    <a:clrScheme name="Пиксел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Пиксел">
  <a:themeElements>
    <a:clrScheme name="Пиксел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Пиксел">
  <a:themeElements>
    <a:clrScheme name="Пиксел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Пиксел">
  <a:themeElements>
    <a:clrScheme name="Пиксел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Пиксел">
  <a:themeElements>
    <a:clrScheme name="Пиксел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Пиксел">
  <a:themeElements>
    <a:clrScheme name="Пиксел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2227</TotalTime>
  <Words>2317</Words>
  <Application>Microsoft Office PowerPoint</Application>
  <PresentationFormat>Экран (4:3)</PresentationFormat>
  <Paragraphs>1064</Paragraphs>
  <Slides>41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13</vt:i4>
      </vt:variant>
      <vt:variant>
        <vt:lpstr>Заголовки слайдов</vt:lpstr>
      </vt:variant>
      <vt:variant>
        <vt:i4>41</vt:i4>
      </vt:variant>
    </vt:vector>
  </HeadingPairs>
  <TitlesOfParts>
    <vt:vector size="54" baseType="lpstr">
      <vt:lpstr>Пиксел</vt:lpstr>
      <vt:lpstr>2_Пиксел</vt:lpstr>
      <vt:lpstr>3_Пиксел</vt:lpstr>
      <vt:lpstr>4_Пиксел</vt:lpstr>
      <vt:lpstr>5_Пиксел</vt:lpstr>
      <vt:lpstr>6_Пиксел</vt:lpstr>
      <vt:lpstr>7_Пиксел</vt:lpstr>
      <vt:lpstr>8_Пиксел</vt:lpstr>
      <vt:lpstr>9_Пиксел</vt:lpstr>
      <vt:lpstr>10_Пиксел</vt:lpstr>
      <vt:lpstr>11_Пиксел</vt:lpstr>
      <vt:lpstr>12_Пиксел</vt:lpstr>
      <vt:lpstr>13_Пиксел</vt:lpstr>
      <vt:lpstr>Публичный отчет Образование: проблемы, задачи, решение</vt:lpstr>
      <vt:lpstr>Общие сведения</vt:lpstr>
      <vt:lpstr>Абсолютные отличники 2019 – 2020 учебного года</vt:lpstr>
      <vt:lpstr>Общие сведения о педагогических работниках</vt:lpstr>
      <vt:lpstr>Слайд 5</vt:lpstr>
      <vt:lpstr>Слайд 6</vt:lpstr>
      <vt:lpstr>Участие педагогов в профессиональных конкурсах в 2019 – 2020 учебном году</vt:lpstr>
      <vt:lpstr>Успеваемость учащихся</vt:lpstr>
      <vt:lpstr>Анализ успеваемости 2-х классов</vt:lpstr>
      <vt:lpstr>Анализ успеваемости 3-х классов</vt:lpstr>
      <vt:lpstr>Анализ успеваемости 4-х классов</vt:lpstr>
      <vt:lpstr>Анализ успеваемости 5-х классов</vt:lpstr>
      <vt:lpstr>Анализ успеваемости 6-х классов</vt:lpstr>
      <vt:lpstr>Анализ успеваемости 7-х классов</vt:lpstr>
      <vt:lpstr>Анализ успеваемости 8-х классов</vt:lpstr>
      <vt:lpstr>Анализ успеваемости 9-х классов</vt:lpstr>
      <vt:lpstr>Анализ успеваемости 10 ,11 классов</vt:lpstr>
      <vt:lpstr>Успеваемость учащихся за 2019 - 2020 учебный год</vt:lpstr>
      <vt:lpstr>Анализ успеваемости по предметам за 2019-2020 учебный год </vt:lpstr>
      <vt:lpstr>Итоговая аттестация</vt:lpstr>
      <vt:lpstr>Слайд 21</vt:lpstr>
      <vt:lpstr>Слайд 22</vt:lpstr>
      <vt:lpstr>Слайд 23</vt:lpstr>
      <vt:lpstr>Методическая работа</vt:lpstr>
      <vt:lpstr>Мониторинг участия школьников во  всероссийской олимпиаде школьников в 2019-2020 учебном году</vt:lpstr>
      <vt:lpstr>Мониторинг участия школьников во  всероссийской олимпиаде школьников в 2019-2020 учебном году (школьный этап) </vt:lpstr>
      <vt:lpstr>Участие  обучающихся в конкурсах  в 2019-2020 учебном году  </vt:lpstr>
      <vt:lpstr>Слайд 28</vt:lpstr>
      <vt:lpstr>Слайд 29</vt:lpstr>
      <vt:lpstr>Спортивно-оздоровительная работа</vt:lpstr>
      <vt:lpstr>Группы здоровья учащихся</vt:lpstr>
      <vt:lpstr>Количество детей, состоящих на диспансерном учете у специалистов на 2019 - 2020 год</vt:lpstr>
      <vt:lpstr>Заболеваемость за 2019 – 2020 год</vt:lpstr>
      <vt:lpstr>Финансово-хозяйственная деятельность</vt:lpstr>
      <vt:lpstr>  Средняя зарплата учителя в нашей школе составляет 31512,52 рублей.  Диапазон сумм начисленной средней заработной платы, в %</vt:lpstr>
      <vt:lpstr>Слайд 36</vt:lpstr>
      <vt:lpstr>Слайд 37</vt:lpstr>
      <vt:lpstr>Слайд 38</vt:lpstr>
      <vt:lpstr>Слайд 39</vt:lpstr>
      <vt:lpstr>Задачи на 2020 – 2021 учебный год: </vt:lpstr>
      <vt:lpstr>Слайд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1</cp:lastModifiedBy>
  <cp:revision>210</cp:revision>
  <cp:lastPrinted>2020-08-29T21:11:45Z</cp:lastPrinted>
  <dcterms:created xsi:type="dcterms:W3CDTF">1601-01-01T00:00:00Z</dcterms:created>
  <dcterms:modified xsi:type="dcterms:W3CDTF">2020-09-22T10:21:58Z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